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1pPr>
    <a:lvl2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2pPr>
    <a:lvl3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3pPr>
    <a:lvl4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4pPr>
    <a:lvl5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5pPr>
    <a:lvl6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6pPr>
    <a:lvl7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7pPr>
    <a:lvl8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8pPr>
    <a:lvl9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venir Next Medium"/>
          <a:ea typeface="Avenir Next Medium"/>
          <a:cs typeface="Avenir Next Medium"/>
        </a:font>
        <a:srgbClr val="5B5854"/>
      </a:tcTxStyle>
      <a:tcStyle>
        <a:tcBdr>
          <a:left>
            <a:ln w="25400" cap="flat">
              <a:solidFill>
                <a:srgbClr val="5B5854"/>
              </a:solidFill>
              <a:custDash>
                <a:ds d="200000" sp="200000"/>
              </a:custDash>
              <a:miter lim="400000"/>
            </a:ln>
          </a:left>
          <a:right>
            <a:ln w="25400" cap="flat">
              <a:solidFill>
                <a:srgbClr val="5B5854"/>
              </a:solidFill>
              <a:custDash>
                <a:ds d="200000" sp="200000"/>
              </a:custDash>
              <a:miter lim="400000"/>
            </a:ln>
          </a:right>
          <a:top>
            <a:ln w="12700" cap="flat">
              <a:solidFill>
                <a:srgbClr val="5B5854"/>
              </a:solidFill>
              <a:prstDash val="solid"/>
              <a:miter lim="400000"/>
            </a:ln>
          </a:top>
          <a:bottom>
            <a:ln w="12700" cap="flat">
              <a:solidFill>
                <a:srgbClr val="5B5854"/>
              </a:solidFill>
              <a:prstDash val="solid"/>
              <a:miter lim="400000"/>
            </a:ln>
          </a:bottom>
          <a:insideH>
            <a:ln w="12700" cap="flat">
              <a:solidFill>
                <a:srgbClr val="5B5854"/>
              </a:solidFill>
              <a:prstDash val="solid"/>
              <a:miter lim="400000"/>
            </a:ln>
          </a:insideH>
          <a:insideV>
            <a:ln w="25400" cap="flat">
              <a:solidFill>
                <a:srgbClr val="5B5854"/>
              </a:solidFill>
              <a:custDash>
                <a:ds d="200000" sp="200000"/>
              </a:custDash>
              <a:miter lim="400000"/>
            </a:ln>
          </a:insideV>
        </a:tcBdr>
        <a:fill>
          <a:noFill/>
        </a:fill>
      </a:tcStyle>
    </a:wholeTbl>
    <a:band2H>
      <a:tcTxStyle b="def" i="def"/>
      <a:tcStyle>
        <a:tcBdr/>
        <a:fill>
          <a:solidFill>
            <a:schemeClr val="accent2">
              <a:hueOff val="-1122706"/>
              <a:satOff val="6504"/>
              <a:lumOff val="15871"/>
              <a:alpha val="17000"/>
            </a:schemeClr>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38100" cap="flat">
              <a:solidFill>
                <a:srgbClr val="5B5854"/>
              </a:solidFill>
              <a:prstDash val="solid"/>
              <a:miter lim="400000"/>
            </a:ln>
          </a:right>
          <a:top>
            <a:ln w="12700" cap="flat">
              <a:solidFill>
                <a:srgbClr val="5B5854"/>
              </a:solidFill>
              <a:prstDash val="solid"/>
              <a:miter lim="400000"/>
            </a:ln>
          </a:top>
          <a:bottom>
            <a:ln w="12700" cap="flat">
              <a:solidFill>
                <a:srgbClr val="5B5854"/>
              </a:solidFill>
              <a:prstDash val="solid"/>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solidFill>
            <a:srgbClr val="809E35">
              <a:alpha val="10000"/>
            </a:srgbClr>
          </a:solidFill>
        </a:fill>
      </a:tcStyle>
    </a:firstCol>
    <a:lastRow>
      <a:tcTxStyle b="on" i="off">
        <a:font>
          <a:latin typeface="Avenir Next Demi Bold"/>
          <a:ea typeface="Avenir Next Demi Bold"/>
          <a:cs typeface="Avenir Next Demi Bold"/>
        </a:font>
        <a:srgbClr val="5B5854"/>
      </a:tcTxStyle>
      <a:tcStyle>
        <a:tcBdr>
          <a:left>
            <a:ln w="12700" cap="flat">
              <a:solidFill>
                <a:srgbClr val="5B5854"/>
              </a:solidFill>
              <a:prstDash val="solid"/>
              <a:miter lim="400000"/>
            </a:ln>
          </a:left>
          <a:right>
            <a:ln w="12700" cap="flat">
              <a:solidFill>
                <a:srgbClr val="5B5854"/>
              </a:solidFill>
              <a:prstDash val="solid"/>
              <a:miter lim="400000"/>
            </a:ln>
          </a:right>
          <a:top>
            <a:ln w="38100" cap="flat">
              <a:solidFill>
                <a:srgbClr val="5B5854"/>
              </a:solidFill>
              <a:prstDash val="solid"/>
              <a:miter lim="400000"/>
            </a:ln>
          </a:top>
          <a:bottom>
            <a:ln w="12700" cap="flat">
              <a:noFill/>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noFill/>
        </a:fill>
      </a:tcStyle>
    </a:lastRow>
    <a:firstRow>
      <a:tcTxStyle b="on" i="off">
        <a:font>
          <a:latin typeface="Avenir Next Demi Bold"/>
          <a:ea typeface="Avenir Next Demi Bold"/>
          <a:cs typeface="Avenir Next Demi Bold"/>
        </a:font>
        <a:srgbClr val="5B5854"/>
      </a:tcTxStyle>
      <a:tcStyle>
        <a:tcBdr>
          <a:left>
            <a:ln w="12700" cap="flat">
              <a:solidFill>
                <a:srgbClr val="5B5854"/>
              </a:solidFill>
              <a:prstDash val="solid"/>
              <a:miter lim="400000"/>
            </a:ln>
          </a:left>
          <a:right>
            <a:ln w="12700" cap="flat">
              <a:solidFill>
                <a:srgbClr val="5B5854"/>
              </a:solidFill>
              <a:prstDash val="solid"/>
              <a:miter lim="400000"/>
            </a:ln>
          </a:right>
          <a:top>
            <a:ln w="12700" cap="flat">
              <a:noFill/>
              <a:miter lim="400000"/>
            </a:ln>
          </a:top>
          <a:bottom>
            <a:ln w="38100" cap="flat">
              <a:solidFill>
                <a:srgbClr val="5B5854"/>
              </a:solidFill>
              <a:prstDash val="solid"/>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solidFill>
            <a:srgbClr val="619E5C">
              <a:alpha val="15000"/>
            </a:srgbClr>
          </a:solidFill>
        </a:fill>
      </a:tcStyle>
    </a:firstRow>
  </a:tblStyle>
  <a:tblStyle styleId="{C7B018BB-80A7-4F77-B60F-C8B233D01FF8}" styleName="">
    <a:tblBg/>
    <a:wholeTbl>
      <a:tcTxStyle b="off" i="off">
        <a:font>
          <a:latin typeface="Avenir Next Medium"/>
          <a:ea typeface="Avenir Next Medium"/>
          <a:cs typeface="Avenir Next Medium"/>
        </a:font>
        <a:srgbClr val="5B5854"/>
      </a:tcTxStyle>
      <a:tcStyle>
        <a:tcBdr>
          <a:left>
            <a:ln w="12700" cap="flat">
              <a:solidFill>
                <a:srgbClr val="BDBBB3"/>
              </a:solidFill>
              <a:prstDash val="solid"/>
              <a:miter lim="400000"/>
            </a:ln>
          </a:left>
          <a:right>
            <a:ln w="12700" cap="flat">
              <a:solidFill>
                <a:srgbClr val="BDBBB3"/>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solidFill>
                <a:srgbClr val="BDBBB3"/>
              </a:solidFill>
              <a:prstDash val="solid"/>
              <a:miter lim="400000"/>
            </a:ln>
          </a:insideV>
        </a:tcBdr>
        <a:fill>
          <a:solidFill>
            <a:srgbClr val="E7E3D2"/>
          </a:solidFill>
        </a:fill>
      </a:tcStyle>
    </a:wholeTbl>
    <a:band2H>
      <a:tcTxStyle b="def" i="def"/>
      <a:tcStyle>
        <a:tcBdr/>
        <a:fill>
          <a:solidFill>
            <a:srgbClr val="F6F2E5"/>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solidFill>
                <a:srgbClr val="A5A59F"/>
              </a:solidFill>
              <a:prstDash val="solid"/>
              <a:miter lim="400000"/>
            </a:ln>
          </a:insideV>
        </a:tcBdr>
        <a:fill>
          <a:solidFill>
            <a:srgbClr val="D3CDB7"/>
          </a:solidFill>
        </a:fill>
      </a:tcStyle>
    </a:firstCol>
    <a:lastRow>
      <a:tcTxStyle b="on" i="off">
        <a:font>
          <a:latin typeface="Avenir Next Demi Bold"/>
          <a:ea typeface="Avenir Next Demi Bold"/>
          <a:cs typeface="Avenir Next Demi Bold"/>
        </a:font>
        <a:srgbClr val="5B5854"/>
      </a:tcTxStyle>
      <a:tcStyle>
        <a:tcBdr>
          <a:left>
            <a:ln w="12700" cap="flat">
              <a:solidFill>
                <a:srgbClr val="A5A59F"/>
              </a:solidFill>
              <a:prstDash val="solid"/>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noFill/>
              <a:miter lim="400000"/>
            </a:ln>
          </a:bottom>
          <a:insideH>
            <a:ln w="12700" cap="flat">
              <a:solidFill>
                <a:srgbClr val="A5A59F"/>
              </a:solidFill>
              <a:prstDash val="solid"/>
              <a:miter lim="400000"/>
            </a:ln>
          </a:insideH>
          <a:insideV>
            <a:ln w="12700" cap="flat">
              <a:solidFill>
                <a:srgbClr val="A5A59F"/>
              </a:solidFill>
              <a:prstDash val="solid"/>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solidFill>
                <a:srgbClr val="8E755A"/>
              </a:solidFill>
              <a:prstDash val="solid"/>
              <a:miter lim="400000"/>
            </a:ln>
          </a:left>
          <a:right>
            <a:ln w="12700" cap="flat">
              <a:solidFill>
                <a:srgbClr val="8E755A"/>
              </a:solidFill>
              <a:prstDash val="solid"/>
              <a:miter lim="400000"/>
            </a:ln>
          </a:right>
          <a:top>
            <a:ln w="12700" cap="flat">
              <a:noFill/>
              <a:miter lim="400000"/>
            </a:ln>
          </a:top>
          <a:bottom>
            <a:ln w="12700" cap="flat">
              <a:solidFill>
                <a:srgbClr val="A5A59F"/>
              </a:solidFill>
              <a:prstDash val="solid"/>
              <a:miter lim="400000"/>
            </a:ln>
          </a:bottom>
          <a:insideH>
            <a:ln w="12700" cap="flat">
              <a:solidFill>
                <a:srgbClr val="8E755A"/>
              </a:solidFill>
              <a:prstDash val="solid"/>
              <a:miter lim="400000"/>
            </a:ln>
          </a:insideH>
          <a:insideV>
            <a:ln w="12700" cap="flat">
              <a:solidFill>
                <a:srgbClr val="8E755A"/>
              </a:solidFill>
              <a:prstDash val="solid"/>
              <a:miter lim="400000"/>
            </a:ln>
          </a:insideV>
        </a:tcBdr>
        <a:fill>
          <a:noFill/>
        </a:fill>
      </a:tcStyle>
    </a:firstRow>
  </a:tblStyle>
  <a:tblStyle styleId="{EEE7283C-3CF3-47DC-8721-378D4A62B228}"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BDBBB3"/>
              </a:solidFill>
              <a:prstDash val="solid"/>
              <a:miter lim="400000"/>
            </a:ln>
          </a:top>
          <a:bottom>
            <a:ln w="12700" cap="flat">
              <a:solidFill>
                <a:srgbClr val="BDBBB3"/>
              </a:solidFill>
              <a:prstDash val="solid"/>
              <a:miter lim="400000"/>
            </a:ln>
          </a:bottom>
          <a:insideH>
            <a:ln w="12700" cap="flat">
              <a:solidFill>
                <a:srgbClr val="BDBBB3"/>
              </a:solidFill>
              <a:prstDash val="solid"/>
              <a:miter lim="400000"/>
            </a:ln>
          </a:insideH>
          <a:insideV>
            <a:ln w="12700" cap="flat">
              <a:noFill/>
              <a:miter lim="400000"/>
            </a:ln>
          </a:insideV>
        </a:tcBdr>
        <a:fill>
          <a:solidFill>
            <a:srgbClr val="E6E3DA"/>
          </a:solidFill>
        </a:fill>
      </a:tcStyle>
    </a:wholeTbl>
    <a:band2H>
      <a:tcTxStyle b="def" i="def"/>
      <a:tcStyle>
        <a:tcBdr/>
        <a:fill>
          <a:solidFill>
            <a:srgbClr val="F9F5E8"/>
          </a:solidFill>
        </a:fill>
      </a:tcStyle>
    </a:band2H>
    <a:firstCol>
      <a:tcTxStyle b="on" i="off">
        <a:font>
          <a:latin typeface="Avenir Next Demi Bold"/>
          <a:ea typeface="Avenir Next Demi Bold"/>
          <a:cs typeface="Avenir Next Demi Bold"/>
        </a:font>
        <a:srgbClr val="5B5854"/>
      </a:tcTxStyle>
      <a:tcStyle>
        <a:tcBdr>
          <a:left>
            <a:ln w="12700" cap="flat">
              <a:solidFill>
                <a:srgbClr val="A5A59F"/>
              </a:solidFill>
              <a:prstDash val="solid"/>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noFill/>
              <a:miter lim="400000"/>
            </a:ln>
          </a:insideV>
        </a:tcBdr>
        <a:fill>
          <a:solidFill>
            <a:srgbClr val="D6D5D0"/>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BDBBB3"/>
              </a:solidFill>
              <a:prstDash val="solid"/>
              <a:miter lim="400000"/>
            </a:ln>
          </a:top>
          <a:bottom>
            <a:ln w="12700" cap="flat">
              <a:solidFill>
                <a:srgbClr val="A5A59F"/>
              </a:solidFill>
              <a:prstDash val="solid"/>
              <a:miter lim="400000"/>
            </a:ln>
          </a:bottom>
          <a:insideH>
            <a:ln w="12700" cap="flat">
              <a:solidFill>
                <a:srgbClr val="4D6166"/>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A5A59F"/>
              </a:solidFill>
              <a:prstDash val="solid"/>
              <a:miter lim="400000"/>
            </a:ln>
          </a:top>
          <a:bottom>
            <a:ln w="12700" cap="flat">
              <a:solidFill>
                <a:srgbClr val="BDBBB3"/>
              </a:solidFill>
              <a:prstDash val="solid"/>
              <a:miter lim="400000"/>
            </a:ln>
          </a:bottom>
          <a:insideH>
            <a:ln w="12700" cap="flat">
              <a:solidFill>
                <a:srgbClr val="657477"/>
              </a:solidFill>
              <a:prstDash val="solid"/>
              <a:miter lim="400000"/>
            </a:ln>
          </a:insideH>
          <a:insideV>
            <a:ln w="12700" cap="flat">
              <a:noFill/>
              <a:miter lim="400000"/>
            </a:ln>
          </a:insideV>
        </a:tcBdr>
        <a:fill>
          <a:noFill/>
        </a:fill>
      </a:tcStyle>
    </a:firstRow>
  </a:tblStyle>
  <a:tblStyle styleId="{CF821DB8-F4EB-4A41-A1BA-3FCAFE7338EE}"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AAA6A6"/>
              </a:solidFill>
              <a:custDash>
                <a:ds d="200000" sp="200000"/>
              </a:custDash>
              <a:miter lim="400000"/>
            </a:ln>
          </a:top>
          <a:bottom>
            <a:ln w="12700" cap="flat">
              <a:solidFill>
                <a:srgbClr val="AAA6A6"/>
              </a:solidFill>
              <a:custDash>
                <a:ds d="200000" sp="200000"/>
              </a:custDash>
              <a:miter lim="400000"/>
            </a:ln>
          </a:bottom>
          <a:insideH>
            <a:ln w="12700" cap="flat">
              <a:solidFill>
                <a:srgbClr val="AAA6A6"/>
              </a:solidFill>
              <a:custDash>
                <a:ds d="200000" sp="200000"/>
              </a:custDash>
              <a:miter lim="400000"/>
            </a:ln>
          </a:insideH>
          <a:insideV>
            <a:ln w="12700" cap="flat">
              <a:noFill/>
              <a:miter lim="400000"/>
            </a:ln>
          </a:insideV>
        </a:tcBdr>
        <a:fill>
          <a:solidFill>
            <a:srgbClr val="EFECE2"/>
          </a:solidFill>
        </a:fill>
      </a:tcStyle>
    </a:wholeTbl>
    <a:band2H>
      <a:tcTxStyle b="def" i="def"/>
      <a:tcStyle>
        <a:tcBdr/>
        <a:fill>
          <a:solidFill>
            <a:srgbClr val="FFFBF1"/>
          </a:solidFill>
        </a:fill>
      </a:tcStyle>
    </a:band2H>
    <a:firstCol>
      <a:tcTxStyle b="on" i="off">
        <a:font>
          <a:latin typeface="Avenir Next Demi Bold"/>
          <a:ea typeface="Avenir Next Demi Bold"/>
          <a:cs typeface="Avenir Next Demi Bold"/>
        </a:font>
        <a:srgbClr val="5B5854"/>
      </a:tcTxStyle>
      <a:tcStyle>
        <a:tcBdr>
          <a:left>
            <a:ln w="12700" cap="flat">
              <a:solidFill>
                <a:srgbClr val="000000"/>
              </a:solidFill>
              <a:prstDash val="solid"/>
              <a:miter lim="400000"/>
            </a:ln>
          </a:left>
          <a:right>
            <a:ln w="12700" cap="flat">
              <a:solidFill>
                <a:srgbClr val="A29A85"/>
              </a:solidFill>
              <a:prstDash val="solid"/>
              <a:miter lim="400000"/>
            </a:ln>
          </a:right>
          <a:top>
            <a:ln w="12700" cap="flat">
              <a:solidFill>
                <a:srgbClr val="AAA6A6"/>
              </a:solidFill>
              <a:custDash>
                <a:ds d="200000" sp="200000"/>
              </a:custDash>
              <a:miter lim="400000"/>
            </a:ln>
          </a:top>
          <a:bottom>
            <a:ln w="12700" cap="flat">
              <a:solidFill>
                <a:srgbClr val="AAA6A6"/>
              </a:solidFill>
              <a:custDash>
                <a:ds d="200000" sp="200000"/>
              </a:custDash>
              <a:miter lim="400000"/>
            </a:ln>
          </a:bottom>
          <a:insideH>
            <a:ln w="12700" cap="flat">
              <a:solidFill>
                <a:srgbClr val="AAA6A6"/>
              </a:solidFill>
              <a:custDash>
                <a:ds d="200000" sp="200000"/>
              </a:custDash>
              <a:miter lim="400000"/>
            </a:ln>
          </a:insideH>
          <a:insideV>
            <a:ln w="12700" cap="flat">
              <a:noFill/>
              <a:miter lim="400000"/>
            </a:ln>
          </a:insideV>
        </a:tcBdr>
        <a:fill>
          <a:solidFill>
            <a:srgbClr val="E8E4D8"/>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A29A85"/>
              </a:solidFill>
              <a:prstDash val="solid"/>
              <a:miter lim="400000"/>
            </a:ln>
          </a:top>
          <a:bottom>
            <a:ln w="12700" cap="flat">
              <a:solidFill>
                <a:srgbClr val="000000"/>
              </a:solidFill>
              <a:prstDash val="solid"/>
              <a:miter lim="400000"/>
            </a:ln>
          </a:bottom>
          <a:insideH>
            <a:ln w="12700" cap="flat">
              <a:solidFill>
                <a:srgbClr val="A29A85"/>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solidFill>
                <a:srgbClr val="A29A85"/>
              </a:solidFill>
              <a:prstDash val="solid"/>
              <a:miter lim="400000"/>
            </a:ln>
          </a:bottom>
          <a:insideH>
            <a:ln w="12700" cap="flat">
              <a:solidFill>
                <a:srgbClr val="A29A85"/>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D6D2C0">
              <a:alpha val="50000"/>
            </a:srgbClr>
          </a:solidFill>
        </a:fill>
      </a:tcStyle>
    </a:wholeTbl>
    <a:band2H>
      <a:tcTxStyle b="def" i="def"/>
      <a:tcStyle>
        <a:tcBdr/>
        <a:fill>
          <a:solidFill>
            <a:srgbClr val="E9E7DC"/>
          </a:solidFill>
        </a:fill>
      </a:tcStyle>
    </a:band2H>
    <a:firstCol>
      <a:tcTxStyle b="on" i="off">
        <a:font>
          <a:latin typeface="Avenir Next Demi Bold"/>
          <a:ea typeface="Avenir Next Demi Bold"/>
          <a:cs typeface="Avenir Next Demi Bold"/>
        </a:font>
        <a:srgbClr val="5B5854"/>
      </a:tcTxStyle>
      <a:tcStyle>
        <a:tcBdr>
          <a:left>
            <a:ln w="12700" cap="flat">
              <a:solidFill>
                <a:srgbClr val="FFFFFF"/>
              </a:solidFill>
              <a:prstDash val="solid"/>
              <a:miter lim="400000"/>
            </a:ln>
          </a:left>
          <a:right>
            <a:ln w="254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C5BEAA"/>
          </a:solidFill>
        </a:fill>
      </a:tcStyle>
    </a:firstCol>
    <a:lastRow>
      <a:tcTxStyle b="on" i="off">
        <a:font>
          <a:latin typeface="Avenir Next Demi Bold"/>
          <a:ea typeface="Avenir Next Demi Bold"/>
          <a:cs typeface="Avenir Next Demi Bold"/>
        </a:font>
        <a:srgbClr val="5B5854"/>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D6D2C0">
              <a:alpha val="25000"/>
            </a:srgbClr>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254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928C7D"/>
          </a:solidFill>
        </a:fill>
      </a:tcStyle>
    </a:firstRow>
  </a:tblStyle>
  <a:tblStyle styleId="{2708684C-4D16-4618-839F-0558EEFCDFE6}" styleName="">
    <a:tblBg/>
    <a:wholeTbl>
      <a:tcTxStyle b="off" i="off">
        <a:font>
          <a:latin typeface="Avenir Next Medium"/>
          <a:ea typeface="Avenir Next Medium"/>
          <a:cs typeface="Avenir Next Medium"/>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38100" cap="flat">
              <a:solidFill>
                <a:schemeClr val="accent2">
                  <a:hueOff val="-1122706"/>
                  <a:satOff val="6504"/>
                  <a:lumOff val="15871"/>
                  <a:alpha val="64999"/>
                </a:schemeClr>
              </a:solidFill>
              <a:prstDash val="solid"/>
              <a:miter lim="400000"/>
            </a:ln>
          </a:top>
          <a:bottom>
            <a:ln w="38100" cap="flat">
              <a:solidFill>
                <a:schemeClr val="accent2">
                  <a:hueOff val="-1122706"/>
                  <a:satOff val="6504"/>
                  <a:lumOff val="15871"/>
                  <a:alpha val="64999"/>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wholeTbl>
    <a:band2H>
      <a:tcTxStyle b="def" i="def"/>
      <a:tcStyle>
        <a:tcBdr/>
        <a:fill>
          <a:solidFill>
            <a:schemeClr val="accent2">
              <a:hueOff val="-1122706"/>
              <a:satOff val="6504"/>
              <a:lumOff val="15871"/>
              <a:alpha val="12000"/>
            </a:schemeClr>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50800" cap="flat">
              <a:solidFill>
                <a:schemeClr val="accent5">
                  <a:alpha val="75000"/>
                </a:schemeClr>
              </a:solidFill>
              <a:prstDash val="solid"/>
              <a:miter lim="400000"/>
            </a:ln>
          </a:right>
          <a:top>
            <a:ln w="38100" cap="flat">
              <a:solidFill>
                <a:schemeClr val="accent2">
                  <a:hueOff val="-1122706"/>
                  <a:satOff val="6504"/>
                  <a:lumOff val="15871"/>
                  <a:alpha val="64999"/>
                </a:schemeClr>
              </a:solidFill>
              <a:prstDash val="solid"/>
              <a:miter lim="400000"/>
            </a:ln>
          </a:top>
          <a:bottom>
            <a:ln w="38100" cap="flat">
              <a:solidFill>
                <a:schemeClr val="accent2">
                  <a:hueOff val="-1122706"/>
                  <a:satOff val="6504"/>
                  <a:lumOff val="15871"/>
                  <a:alpha val="64999"/>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firstCol>
    <a:lastRow>
      <a:tcTxStyle b="on" i="off">
        <a:font>
          <a:latin typeface="Avenir Next Demi Bold"/>
          <a:ea typeface="Avenir Next Demi Bold"/>
          <a:cs typeface="Avenir Next Demi Bold"/>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50800" cap="flat">
              <a:solidFill>
                <a:schemeClr val="accent5">
                  <a:alpha val="75000"/>
                </a:schemeClr>
              </a:solidFill>
              <a:prstDash val="solid"/>
              <a:miter lim="400000"/>
            </a:ln>
          </a:top>
          <a:bottom>
            <a:ln w="12700" cap="flat">
              <a:noFill/>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lastRow>
    <a:firstRow>
      <a:tcTxStyle b="on" i="off">
        <a:font>
          <a:latin typeface="Avenir Next Demi Bold"/>
          <a:ea typeface="Avenir Next Demi Bold"/>
          <a:cs typeface="Avenir Next Demi Bold"/>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12700" cap="flat">
              <a:noFill/>
              <a:miter lim="400000"/>
            </a:ln>
          </a:top>
          <a:bottom>
            <a:ln w="50800" cap="flat">
              <a:solidFill>
                <a:schemeClr val="accent5">
                  <a:alpha val="75000"/>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22.png>
</file>

<file path=ppt/media/image23.png>
</file>

<file path=ppt/media/image24.png>
</file>

<file path=ppt/media/image25.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5" name="Shape 155"/>
          <p:cNvSpPr/>
          <p:nvPr>
            <p:ph type="sldImg"/>
          </p:nvPr>
        </p:nvSpPr>
        <p:spPr>
          <a:xfrm>
            <a:off x="1143000" y="685800"/>
            <a:ext cx="4572000" cy="3429000"/>
          </a:xfrm>
          <a:prstGeom prst="rect">
            <a:avLst/>
          </a:prstGeom>
        </p:spPr>
        <p:txBody>
          <a:bodyPr/>
          <a:lstStyle/>
          <a:p>
            <a:pPr/>
          </a:p>
        </p:txBody>
      </p:sp>
      <p:sp>
        <p:nvSpPr>
          <p:cNvPr id="156" name="Shape 15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e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 name="Title Text"/>
          <p:cNvSpPr txBox="1"/>
          <p:nvPr>
            <p:ph type="title"/>
          </p:nvPr>
        </p:nvSpPr>
        <p:spPr>
          <a:xfrm>
            <a:off x="1257300" y="5397500"/>
            <a:ext cx="21869400" cy="5461000"/>
          </a:xfrm>
          <a:prstGeom prst="rect">
            <a:avLst/>
          </a:prstGeom>
        </p:spPr>
        <p:txBody>
          <a:bodyPr/>
          <a:lstStyle>
            <a:lvl1pPr>
              <a:defRPr spc="298" sz="14900">
                <a:solidFill>
                  <a:srgbClr val="FFFFFF"/>
                </a:solidFill>
              </a:defRPr>
            </a:lvl1pPr>
          </a:lstStyle>
          <a:p>
            <a:pPr/>
            <a:r>
              <a:t>Title Text</a:t>
            </a:r>
          </a:p>
        </p:txBody>
      </p:sp>
      <p:sp>
        <p:nvSpPr>
          <p:cNvPr id="12" name="Body Level One…"/>
          <p:cNvSpPr txBox="1"/>
          <p:nvPr>
            <p:ph type="body" sz="quarter" idx="1"/>
          </p:nvPr>
        </p:nvSpPr>
        <p:spPr>
          <a:xfrm>
            <a:off x="1257300" y="2895600"/>
            <a:ext cx="21869400" cy="2501900"/>
          </a:xfrm>
          <a:prstGeom prst="rect">
            <a:avLst/>
          </a:prstGeom>
        </p:spPr>
        <p:txBody>
          <a:bodyPr anchor="b"/>
          <a:lstStyle>
            <a:lvl1pPr marL="0" indent="0" algn="ctr">
              <a:lnSpc>
                <a:spcPct val="100000"/>
              </a:lnSpc>
              <a:spcBef>
                <a:spcPts val="0"/>
              </a:spcBef>
              <a:buSzTx/>
              <a:buNone/>
              <a:defRPr cap="all" spc="308" sz="7700">
                <a:solidFill>
                  <a:srgbClr val="FFFFFF"/>
                </a:solidFill>
                <a:latin typeface="+mn-lt"/>
                <a:ea typeface="+mn-ea"/>
                <a:cs typeface="+mn-cs"/>
                <a:sym typeface="Futura"/>
              </a:defRPr>
            </a:lvl1pPr>
            <a:lvl2pPr marL="0" indent="0" algn="ctr">
              <a:lnSpc>
                <a:spcPct val="100000"/>
              </a:lnSpc>
              <a:spcBef>
                <a:spcPts val="0"/>
              </a:spcBef>
              <a:buSzTx/>
              <a:buNone/>
              <a:defRPr cap="all" spc="308" sz="7700">
                <a:solidFill>
                  <a:srgbClr val="FFFFFF"/>
                </a:solidFill>
                <a:latin typeface="+mn-lt"/>
                <a:ea typeface="+mn-ea"/>
                <a:cs typeface="+mn-cs"/>
                <a:sym typeface="Futura"/>
              </a:defRPr>
            </a:lvl2pPr>
            <a:lvl3pPr marL="0" indent="0" algn="ctr">
              <a:lnSpc>
                <a:spcPct val="100000"/>
              </a:lnSpc>
              <a:spcBef>
                <a:spcPts val="0"/>
              </a:spcBef>
              <a:buSzTx/>
              <a:buNone/>
              <a:defRPr cap="all" spc="308" sz="7700">
                <a:solidFill>
                  <a:srgbClr val="FFFFFF"/>
                </a:solidFill>
                <a:latin typeface="+mn-lt"/>
                <a:ea typeface="+mn-ea"/>
                <a:cs typeface="+mn-cs"/>
                <a:sym typeface="Futura"/>
              </a:defRPr>
            </a:lvl3pPr>
            <a:lvl4pPr marL="0" indent="0" algn="ctr">
              <a:lnSpc>
                <a:spcPct val="100000"/>
              </a:lnSpc>
              <a:spcBef>
                <a:spcPts val="0"/>
              </a:spcBef>
              <a:buSzTx/>
              <a:buNone/>
              <a:defRPr cap="all" spc="308" sz="7700">
                <a:solidFill>
                  <a:srgbClr val="FFFFFF"/>
                </a:solidFill>
                <a:latin typeface="+mn-lt"/>
                <a:ea typeface="+mn-ea"/>
                <a:cs typeface="+mn-cs"/>
                <a:sym typeface="Futura"/>
              </a:defRPr>
            </a:lvl4pPr>
            <a:lvl5pPr marL="0" indent="0" algn="ctr">
              <a:lnSpc>
                <a:spcPct val="100000"/>
              </a:lnSpc>
              <a:spcBef>
                <a:spcPts val="0"/>
              </a:spcBef>
              <a:buSzTx/>
              <a:buNone/>
              <a:defRPr cap="all" spc="308" sz="7700">
                <a:solidFill>
                  <a:srgbClr val="FFFFFF"/>
                </a:solidFill>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96" name="Body Level One…"/>
          <p:cNvSpPr txBox="1"/>
          <p:nvPr>
            <p:ph type="body" idx="1"/>
          </p:nvPr>
        </p:nvSpPr>
        <p:spPr>
          <a:xfrm>
            <a:off x="1257300" y="1854200"/>
            <a:ext cx="21869400" cy="10502900"/>
          </a:xfrm>
          <a:prstGeom prst="rect">
            <a:avLst/>
          </a:prstGeom>
        </p:spPr>
        <p:txBody>
          <a:bodyPr anchor="ct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04" name="Sketch of a cityscape"/>
          <p:cNvSpPr/>
          <p:nvPr>
            <p:ph type="pic" sz="half" idx="21"/>
          </p:nvPr>
        </p:nvSpPr>
        <p:spPr>
          <a:xfrm>
            <a:off x="12344400" y="7213475"/>
            <a:ext cx="10807966" cy="7028000"/>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105" name="Modern architecture sketch"/>
          <p:cNvSpPr/>
          <p:nvPr>
            <p:ph type="pic" sz="half" idx="22"/>
          </p:nvPr>
        </p:nvSpPr>
        <p:spPr>
          <a:xfrm>
            <a:off x="12358081" y="833053"/>
            <a:ext cx="10758605" cy="6286501"/>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106" name="Sketch of a building exterior with a balcony"/>
          <p:cNvSpPr/>
          <p:nvPr>
            <p:ph type="pic" sz="half" idx="23"/>
          </p:nvPr>
        </p:nvSpPr>
        <p:spPr>
          <a:xfrm>
            <a:off x="1251011" y="1524000"/>
            <a:ext cx="10782301" cy="10952100"/>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107"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2 Up">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4" name="Sketch of a building exterior with a balcony"/>
          <p:cNvSpPr/>
          <p:nvPr>
            <p:ph type="pic" sz="half" idx="21"/>
          </p:nvPr>
        </p:nvSpPr>
        <p:spPr>
          <a:xfrm>
            <a:off x="12314767" y="1429600"/>
            <a:ext cx="10833102" cy="11003701"/>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115" name="Sketch of long entryway to a building under a sloped awning"/>
          <p:cNvSpPr/>
          <p:nvPr>
            <p:ph type="pic" sz="half" idx="22"/>
          </p:nvPr>
        </p:nvSpPr>
        <p:spPr>
          <a:xfrm>
            <a:off x="1078993" y="1497954"/>
            <a:ext cx="10998201" cy="11015266"/>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116"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3" name="”"/>
          <p:cNvSpPr txBox="1"/>
          <p:nvPr>
            <p:ph type="body" sz="quarter" idx="21"/>
          </p:nvPr>
        </p:nvSpPr>
        <p:spPr>
          <a:xfrm>
            <a:off x="11470640" y="9931400"/>
            <a:ext cx="1444779" cy="2705100"/>
          </a:xfrm>
          <a:prstGeom prst="rect">
            <a:avLst/>
          </a:prstGeom>
        </p:spPr>
        <p:txBody>
          <a:bodyPr wrap="none">
            <a:spAutoFit/>
          </a:bodyPr>
          <a:lstStyle>
            <a:lvl1pPr marL="0" indent="0" algn="ctr">
              <a:lnSpc>
                <a:spcPct val="100000"/>
              </a:lnSpc>
              <a:spcBef>
                <a:spcPts val="0"/>
              </a:spcBef>
              <a:buClrTx/>
              <a:buSzTx/>
              <a:buNone/>
              <a:defRPr spc="360" sz="18000">
                <a:latin typeface="Baskerville SemiBold"/>
                <a:ea typeface="Baskerville SemiBold"/>
                <a:cs typeface="Baskerville SemiBold"/>
                <a:sym typeface="Baskerville SemiBold"/>
              </a:defRPr>
            </a:lvl1pPr>
          </a:lstStyle>
          <a:p>
            <a:pPr/>
            <a:r>
              <a:t>”</a:t>
            </a:r>
          </a:p>
        </p:txBody>
      </p:sp>
      <p:sp>
        <p:nvSpPr>
          <p:cNvPr id="124" name="“"/>
          <p:cNvSpPr txBox="1"/>
          <p:nvPr>
            <p:ph type="body" sz="quarter" idx="22"/>
          </p:nvPr>
        </p:nvSpPr>
        <p:spPr>
          <a:xfrm>
            <a:off x="11470640" y="2514600"/>
            <a:ext cx="1444779" cy="2705100"/>
          </a:xfrm>
          <a:prstGeom prst="rect">
            <a:avLst/>
          </a:prstGeom>
        </p:spPr>
        <p:txBody>
          <a:bodyPr wrap="none">
            <a:spAutoFit/>
          </a:bodyPr>
          <a:lstStyle>
            <a:lvl1pPr marL="0" indent="0" algn="ctr">
              <a:lnSpc>
                <a:spcPct val="100000"/>
              </a:lnSpc>
              <a:spcBef>
                <a:spcPts val="0"/>
              </a:spcBef>
              <a:buClrTx/>
              <a:buSzTx/>
              <a:buNone/>
              <a:defRPr spc="360" sz="18000">
                <a:latin typeface="Baskerville SemiBold"/>
                <a:ea typeface="Baskerville SemiBold"/>
                <a:cs typeface="Baskerville SemiBold"/>
                <a:sym typeface="Baskerville SemiBold"/>
              </a:defRPr>
            </a:lvl1pPr>
          </a:lstStyle>
          <a:p>
            <a:pPr/>
            <a:r>
              <a:t>“</a:t>
            </a:r>
          </a:p>
        </p:txBody>
      </p:sp>
      <p:sp>
        <p:nvSpPr>
          <p:cNvPr id="125" name="— Johnny Appleseed"/>
          <p:cNvSpPr txBox="1"/>
          <p:nvPr>
            <p:ph type="body" sz="quarter" idx="23"/>
          </p:nvPr>
        </p:nvSpPr>
        <p:spPr>
          <a:xfrm>
            <a:off x="1257300" y="9118600"/>
            <a:ext cx="21869400" cy="762000"/>
          </a:xfrm>
          <a:prstGeom prst="rect">
            <a:avLst/>
          </a:prstGeom>
        </p:spPr>
        <p:txBody>
          <a:bodyPr anchor="ctr">
            <a:spAutoFit/>
          </a:bodyPr>
          <a:lstStyle>
            <a:lvl1pPr marL="0" indent="0" algn="ctr">
              <a:lnSpc>
                <a:spcPct val="100000"/>
              </a:lnSpc>
              <a:spcBef>
                <a:spcPts val="0"/>
              </a:spcBef>
              <a:buClrTx/>
              <a:buSzTx/>
              <a:buNone/>
              <a:defRPr i="1" spc="76" sz="3800">
                <a:solidFill>
                  <a:schemeClr val="accent5">
                    <a:satOff val="-10854"/>
                    <a:lumOff val="-10463"/>
                  </a:schemeClr>
                </a:solidFill>
              </a:defRPr>
            </a:lvl1pPr>
          </a:lstStyle>
          <a:p>
            <a:pPr/>
            <a:r>
              <a:t>— Johnny Appleseed</a:t>
            </a:r>
          </a:p>
        </p:txBody>
      </p:sp>
      <p:sp>
        <p:nvSpPr>
          <p:cNvPr id="126" name="Type a quote here."/>
          <p:cNvSpPr txBox="1"/>
          <p:nvPr>
            <p:ph type="body" sz="quarter" idx="24"/>
          </p:nvPr>
        </p:nvSpPr>
        <p:spPr>
          <a:xfrm>
            <a:off x="1257300" y="7518400"/>
            <a:ext cx="21869400" cy="1447800"/>
          </a:xfrm>
          <a:prstGeom prst="rect">
            <a:avLst/>
          </a:prstGeom>
        </p:spPr>
        <p:txBody>
          <a:bodyPr anchor="b">
            <a:spAutoFit/>
          </a:bodyPr>
          <a:lstStyle>
            <a:lvl1pPr marL="0" indent="0" algn="ctr">
              <a:lnSpc>
                <a:spcPct val="100000"/>
              </a:lnSpc>
              <a:spcBef>
                <a:spcPts val="500"/>
              </a:spcBef>
              <a:buClrTx/>
              <a:buSzTx/>
              <a:buNone/>
              <a:defRPr cap="all" spc="656" sz="8200">
                <a:latin typeface="+mn-lt"/>
                <a:ea typeface="+mn-ea"/>
                <a:cs typeface="+mn-cs"/>
                <a:sym typeface="Futura"/>
              </a:defRPr>
            </a:lvl1pPr>
          </a:lstStyle>
          <a:p>
            <a:pPr/>
            <a:r>
              <a:t>Type a quote here.</a:t>
            </a:r>
          </a:p>
        </p:txBody>
      </p:sp>
      <p:sp>
        <p:nvSpPr>
          <p:cNvPr id="127"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Sketch of a cityscape"/>
          <p:cNvSpPr/>
          <p:nvPr>
            <p:ph type="pic" idx="21"/>
          </p:nvPr>
        </p:nvSpPr>
        <p:spPr>
          <a:xfrm>
            <a:off x="0" y="0"/>
            <a:ext cx="24384000" cy="15855964"/>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Al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49"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 name="Sketch of a cityscape"/>
          <p:cNvSpPr/>
          <p:nvPr>
            <p:ph type="pic" idx="21"/>
          </p:nvPr>
        </p:nvSpPr>
        <p:spPr>
          <a:xfrm>
            <a:off x="800100" y="3962400"/>
            <a:ext cx="22772998" cy="14808393"/>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21" name="Title Text"/>
          <p:cNvSpPr txBox="1"/>
          <p:nvPr>
            <p:ph type="title"/>
          </p:nvPr>
        </p:nvSpPr>
        <p:spPr>
          <a:xfrm>
            <a:off x="1257300" y="1663700"/>
            <a:ext cx="21869400" cy="1866900"/>
          </a:xfrm>
          <a:prstGeom prst="rect">
            <a:avLst/>
          </a:prstGeom>
        </p:spPr>
        <p:txBody>
          <a:bodyPr/>
          <a:lstStyle>
            <a:lvl1pPr>
              <a:lnSpc>
                <a:spcPct val="80000"/>
              </a:lnSpc>
              <a:defRPr spc="209" sz="10500">
                <a:solidFill>
                  <a:srgbClr val="FFFFFF"/>
                </a:solidFill>
              </a:defRPr>
            </a:lvl1pPr>
          </a:lstStyle>
          <a:p>
            <a:pPr/>
            <a:r>
              <a:t>Title Text</a:t>
            </a:r>
          </a:p>
        </p:txBody>
      </p:sp>
      <p:sp>
        <p:nvSpPr>
          <p:cNvPr id="22" name="Body Level One…"/>
          <p:cNvSpPr txBox="1"/>
          <p:nvPr>
            <p:ph type="body" sz="quarter" idx="1"/>
          </p:nvPr>
        </p:nvSpPr>
        <p:spPr>
          <a:xfrm>
            <a:off x="1257300" y="711200"/>
            <a:ext cx="21869400" cy="952500"/>
          </a:xfrm>
          <a:prstGeom prst="rect">
            <a:avLst/>
          </a:prstGeom>
        </p:spPr>
        <p:txBody>
          <a:bodyPr/>
          <a:lstStyle>
            <a:lvl1pPr marL="0" indent="0" algn="ctr">
              <a:lnSpc>
                <a:spcPct val="100000"/>
              </a:lnSpc>
              <a:spcBef>
                <a:spcPts val="0"/>
              </a:spcBef>
              <a:buClrTx/>
              <a:buSzTx/>
              <a:buNone/>
              <a:defRPr cap="all" spc="116" sz="5800">
                <a:solidFill>
                  <a:srgbClr val="FFFFFF"/>
                </a:solidFill>
                <a:latin typeface="+mn-lt"/>
                <a:ea typeface="+mn-ea"/>
                <a:cs typeface="+mn-cs"/>
                <a:sym typeface="Futura"/>
              </a:defRPr>
            </a:lvl1pPr>
            <a:lvl2pPr marL="0" indent="0" algn="ctr">
              <a:lnSpc>
                <a:spcPct val="100000"/>
              </a:lnSpc>
              <a:spcBef>
                <a:spcPts val="0"/>
              </a:spcBef>
              <a:buClrTx/>
              <a:buSzTx/>
              <a:buNone/>
              <a:defRPr cap="all" spc="116" sz="5800">
                <a:solidFill>
                  <a:srgbClr val="FFFFFF"/>
                </a:solidFill>
                <a:latin typeface="+mn-lt"/>
                <a:ea typeface="+mn-ea"/>
                <a:cs typeface="+mn-cs"/>
                <a:sym typeface="Futura"/>
              </a:defRPr>
            </a:lvl2pPr>
            <a:lvl3pPr marL="0" indent="0" algn="ctr">
              <a:lnSpc>
                <a:spcPct val="100000"/>
              </a:lnSpc>
              <a:spcBef>
                <a:spcPts val="0"/>
              </a:spcBef>
              <a:buClrTx/>
              <a:buSzTx/>
              <a:buNone/>
              <a:defRPr cap="all" spc="116" sz="5800">
                <a:solidFill>
                  <a:srgbClr val="FFFFFF"/>
                </a:solidFill>
                <a:latin typeface="+mn-lt"/>
                <a:ea typeface="+mn-ea"/>
                <a:cs typeface="+mn-cs"/>
                <a:sym typeface="Futura"/>
              </a:defRPr>
            </a:lvl3pPr>
            <a:lvl4pPr marL="0" indent="0" algn="ctr">
              <a:lnSpc>
                <a:spcPct val="100000"/>
              </a:lnSpc>
              <a:spcBef>
                <a:spcPts val="0"/>
              </a:spcBef>
              <a:buClrTx/>
              <a:buSzTx/>
              <a:buNone/>
              <a:defRPr cap="all" spc="116" sz="5800">
                <a:solidFill>
                  <a:srgbClr val="FFFFFF"/>
                </a:solidFill>
                <a:latin typeface="+mn-lt"/>
                <a:ea typeface="+mn-ea"/>
                <a:cs typeface="+mn-cs"/>
                <a:sym typeface="Futura"/>
              </a:defRPr>
            </a:lvl4pPr>
            <a:lvl5pPr marL="0" indent="0" algn="ctr">
              <a:lnSpc>
                <a:spcPct val="100000"/>
              </a:lnSpc>
              <a:spcBef>
                <a:spcPts val="0"/>
              </a:spcBef>
              <a:buClrTx/>
              <a:buSzTx/>
              <a:buNone/>
              <a:defRPr cap="all" spc="116" sz="5800">
                <a:solidFill>
                  <a:srgbClr val="FFFFFF"/>
                </a:solidFill>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Al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0" name="Sketch of a cityscape"/>
          <p:cNvSpPr/>
          <p:nvPr>
            <p:ph type="pic" idx="21"/>
          </p:nvPr>
        </p:nvSpPr>
        <p:spPr>
          <a:xfrm>
            <a:off x="1257300" y="3263900"/>
            <a:ext cx="21869402" cy="14220819"/>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31" name="Title Text"/>
          <p:cNvSpPr txBox="1"/>
          <p:nvPr>
            <p:ph type="title"/>
          </p:nvPr>
        </p:nvSpPr>
        <p:spPr>
          <a:prstGeom prst="rect">
            <a:avLst/>
          </a:prstGeom>
        </p:spPr>
        <p:txBody>
          <a:bodyPr/>
          <a:lstStyle/>
          <a:p>
            <a:pPr/>
            <a:r>
              <a:t>Title Text</a:t>
            </a:r>
          </a:p>
        </p:txBody>
      </p:sp>
      <p:sp>
        <p:nvSpPr>
          <p:cNvPr id="32" name="Body Level One…"/>
          <p:cNvSpPr txBox="1"/>
          <p:nvPr>
            <p:ph type="body" sz="quarter" idx="1"/>
          </p:nvPr>
        </p:nvSpPr>
        <p:spPr>
          <a:xfrm>
            <a:off x="1257300" y="1879600"/>
            <a:ext cx="21869400" cy="723900"/>
          </a:xfrm>
          <a:prstGeom prst="rect">
            <a:avLst/>
          </a:prstGeom>
        </p:spPr>
        <p:txBody>
          <a:bodyPr/>
          <a:lstStyle>
            <a:lvl1pPr marL="0" indent="0" algn="ctr">
              <a:lnSpc>
                <a:spcPct val="100000"/>
              </a:lnSpc>
              <a:spcBef>
                <a:spcPts val="0"/>
              </a:spcBef>
              <a:buSzTx/>
              <a:buNone/>
              <a:defRPr cap="all" spc="342" sz="3800">
                <a:latin typeface="+mn-lt"/>
                <a:ea typeface="+mn-ea"/>
                <a:cs typeface="+mn-cs"/>
                <a:sym typeface="Futura"/>
              </a:defRPr>
            </a:lvl1pPr>
            <a:lvl2pPr marL="0" indent="0" algn="ctr">
              <a:lnSpc>
                <a:spcPct val="100000"/>
              </a:lnSpc>
              <a:spcBef>
                <a:spcPts val="0"/>
              </a:spcBef>
              <a:buSzTx/>
              <a:buNone/>
              <a:defRPr cap="all" spc="342" sz="3800">
                <a:latin typeface="+mn-lt"/>
                <a:ea typeface="+mn-ea"/>
                <a:cs typeface="+mn-cs"/>
                <a:sym typeface="Futura"/>
              </a:defRPr>
            </a:lvl2pPr>
            <a:lvl3pPr marL="0" indent="0" algn="ctr">
              <a:lnSpc>
                <a:spcPct val="100000"/>
              </a:lnSpc>
              <a:spcBef>
                <a:spcPts val="0"/>
              </a:spcBef>
              <a:buSzTx/>
              <a:buNone/>
              <a:defRPr cap="all" spc="342" sz="3800">
                <a:latin typeface="+mn-lt"/>
                <a:ea typeface="+mn-ea"/>
                <a:cs typeface="+mn-cs"/>
                <a:sym typeface="Futura"/>
              </a:defRPr>
            </a:lvl3pPr>
            <a:lvl4pPr marL="0" indent="0" algn="ctr">
              <a:lnSpc>
                <a:spcPct val="100000"/>
              </a:lnSpc>
              <a:spcBef>
                <a:spcPts val="0"/>
              </a:spcBef>
              <a:buSzTx/>
              <a:buNone/>
              <a:defRPr cap="all" spc="342" sz="3800">
                <a:latin typeface="+mn-lt"/>
                <a:ea typeface="+mn-ea"/>
                <a:cs typeface="+mn-cs"/>
                <a:sym typeface="Futura"/>
              </a:defRPr>
            </a:lvl4pPr>
            <a:lvl5pPr marL="0" indent="0" algn="ctr">
              <a:lnSpc>
                <a:spcPct val="100000"/>
              </a:lnSpc>
              <a:spcBef>
                <a:spcPts val="0"/>
              </a:spcBef>
              <a:buSzTx/>
              <a:buNone/>
              <a:defRPr cap="all" spc="342" sz="3800">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r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40" name="Title Text"/>
          <p:cNvSpPr txBox="1"/>
          <p:nvPr>
            <p:ph type="title"/>
          </p:nvPr>
        </p:nvSpPr>
        <p:spPr>
          <a:xfrm>
            <a:off x="1257300" y="4343400"/>
            <a:ext cx="21869400" cy="5016500"/>
          </a:xfrm>
          <a:prstGeom prst="rect">
            <a:avLst/>
          </a:prstGeom>
        </p:spPr>
        <p:txBody>
          <a:bodyPr anchor="ctr"/>
          <a:lstStyle>
            <a:lvl1pPr>
              <a:defRPr spc="298" sz="14900">
                <a:solidFill>
                  <a:srgbClr val="FFFFFF"/>
                </a:solidFill>
              </a:defRPr>
            </a:lvl1pPr>
          </a:lstStyle>
          <a:p>
            <a:pPr/>
            <a:r>
              <a:t>Title Text</a:t>
            </a:r>
          </a:p>
        </p:txBody>
      </p:sp>
      <p:sp>
        <p:nvSpPr>
          <p:cNvPr id="41"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re Al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48" name="Title Text"/>
          <p:cNvSpPr txBox="1"/>
          <p:nvPr>
            <p:ph type="title"/>
          </p:nvPr>
        </p:nvSpPr>
        <p:spPr>
          <a:xfrm>
            <a:off x="1257300" y="4343400"/>
            <a:ext cx="21869400" cy="5016500"/>
          </a:xfrm>
          <a:prstGeom prst="rect">
            <a:avLst/>
          </a:prstGeom>
        </p:spPr>
        <p:txBody>
          <a:bodyPr anchor="ctr"/>
          <a:lstStyle>
            <a:lvl1pPr>
              <a:defRPr spc="298" sz="14900"/>
            </a:lvl1p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56" name="Sketch of a building exterior with a balcony"/>
          <p:cNvSpPr/>
          <p:nvPr>
            <p:ph type="pic" idx="21"/>
          </p:nvPr>
        </p:nvSpPr>
        <p:spPr>
          <a:xfrm>
            <a:off x="9287692" y="1473939"/>
            <a:ext cx="14798045" cy="10998201"/>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57" name="Title Text"/>
          <p:cNvSpPr txBox="1"/>
          <p:nvPr>
            <p:ph type="title"/>
          </p:nvPr>
        </p:nvSpPr>
        <p:spPr>
          <a:xfrm>
            <a:off x="1257300" y="5892800"/>
            <a:ext cx="8483600" cy="5029200"/>
          </a:xfrm>
          <a:prstGeom prst="rect">
            <a:avLst/>
          </a:prstGeom>
        </p:spPr>
        <p:txBody>
          <a:bodyPr/>
          <a:lstStyle>
            <a:lvl1pPr algn="l">
              <a:lnSpc>
                <a:spcPct val="80000"/>
              </a:lnSpc>
              <a:defRPr spc="209" sz="10500"/>
            </a:lvl1pPr>
          </a:lstStyle>
          <a:p>
            <a:pPr/>
            <a:r>
              <a:t>Title Text</a:t>
            </a:r>
          </a:p>
        </p:txBody>
      </p:sp>
      <p:sp>
        <p:nvSpPr>
          <p:cNvPr id="58" name="Body Level One…"/>
          <p:cNvSpPr txBox="1"/>
          <p:nvPr>
            <p:ph type="body" sz="quarter" idx="1"/>
          </p:nvPr>
        </p:nvSpPr>
        <p:spPr>
          <a:xfrm>
            <a:off x="1257300" y="4000500"/>
            <a:ext cx="8483600" cy="1905000"/>
          </a:xfrm>
          <a:prstGeom prst="rect">
            <a:avLst/>
          </a:prstGeom>
        </p:spPr>
        <p:txBody>
          <a:bodyPr anchor="b"/>
          <a:lstStyle>
            <a:lvl1pPr marL="0" indent="0">
              <a:lnSpc>
                <a:spcPct val="100000"/>
              </a:lnSpc>
              <a:spcBef>
                <a:spcPts val="0"/>
              </a:spcBef>
              <a:buClrTx/>
              <a:buSzTx/>
              <a:buNone/>
              <a:defRPr cap="all" spc="116" sz="5800">
                <a:latin typeface="+mn-lt"/>
                <a:ea typeface="+mn-ea"/>
                <a:cs typeface="+mn-cs"/>
                <a:sym typeface="Futura"/>
              </a:defRPr>
            </a:lvl1pPr>
            <a:lvl2pPr marL="0" indent="0">
              <a:lnSpc>
                <a:spcPct val="100000"/>
              </a:lnSpc>
              <a:spcBef>
                <a:spcPts val="0"/>
              </a:spcBef>
              <a:buClrTx/>
              <a:buSzTx/>
              <a:buNone/>
              <a:defRPr cap="all" spc="116" sz="5800">
                <a:latin typeface="+mn-lt"/>
                <a:ea typeface="+mn-ea"/>
                <a:cs typeface="+mn-cs"/>
                <a:sym typeface="Futura"/>
              </a:defRPr>
            </a:lvl2pPr>
            <a:lvl3pPr marL="0" indent="0">
              <a:lnSpc>
                <a:spcPct val="100000"/>
              </a:lnSpc>
              <a:spcBef>
                <a:spcPts val="0"/>
              </a:spcBef>
              <a:buClrTx/>
              <a:buSzTx/>
              <a:buNone/>
              <a:defRPr cap="all" spc="116" sz="5800">
                <a:latin typeface="+mn-lt"/>
                <a:ea typeface="+mn-ea"/>
                <a:cs typeface="+mn-cs"/>
                <a:sym typeface="Futura"/>
              </a:defRPr>
            </a:lvl3pPr>
            <a:lvl4pPr marL="0" indent="0">
              <a:lnSpc>
                <a:spcPct val="100000"/>
              </a:lnSpc>
              <a:spcBef>
                <a:spcPts val="0"/>
              </a:spcBef>
              <a:buClrTx/>
              <a:buSzTx/>
              <a:buNone/>
              <a:defRPr cap="all" spc="116" sz="5800">
                <a:latin typeface="+mn-lt"/>
                <a:ea typeface="+mn-ea"/>
                <a:cs typeface="+mn-cs"/>
                <a:sym typeface="Futura"/>
              </a:defRPr>
            </a:lvl4pPr>
            <a:lvl5pPr marL="0" indent="0">
              <a:lnSpc>
                <a:spcPct val="100000"/>
              </a:lnSpc>
              <a:spcBef>
                <a:spcPts val="0"/>
              </a:spcBef>
              <a:buClrTx/>
              <a:buSzTx/>
              <a:buNone/>
              <a:defRPr cap="all" spc="116" sz="5800">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5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66" name="donec quis nunc"/>
          <p:cNvSpPr txBox="1"/>
          <p:nvPr>
            <p:ph type="body" sz="quarter" idx="21"/>
          </p:nvPr>
        </p:nvSpPr>
        <p:spPr>
          <a:xfrm>
            <a:off x="1257300" y="1879600"/>
            <a:ext cx="21869400" cy="723900"/>
          </a:xfrm>
          <a:prstGeom prst="rect">
            <a:avLst/>
          </a:prstGeom>
        </p:spPr>
        <p:txBody>
          <a:bodyPr>
            <a:spAutoFit/>
          </a:bodyPr>
          <a:lstStyle>
            <a:lvl1pPr marL="0" indent="0" algn="ctr">
              <a:lnSpc>
                <a:spcPct val="100000"/>
              </a:lnSpc>
              <a:spcBef>
                <a:spcPts val="0"/>
              </a:spcBef>
              <a:buClrTx/>
              <a:buSzTx/>
              <a:buNone/>
              <a:defRPr cap="all" spc="342" sz="3800">
                <a:latin typeface="+mn-lt"/>
                <a:ea typeface="+mn-ea"/>
                <a:cs typeface="+mn-cs"/>
                <a:sym typeface="Futura"/>
              </a:defRPr>
            </a:lvl1pPr>
          </a:lstStyle>
          <a:p>
            <a:pPr/>
            <a:r>
              <a:t>donec quis nunc</a:t>
            </a:r>
          </a:p>
        </p:txBody>
      </p:sp>
      <p:sp>
        <p:nvSpPr>
          <p:cNvPr id="67" name="Title Text"/>
          <p:cNvSpPr txBox="1"/>
          <p:nvPr>
            <p:ph type="title"/>
          </p:nvPr>
        </p:nvSpPr>
        <p:spPr>
          <a:prstGeom prst="rect">
            <a:avLst/>
          </a:prstGeom>
        </p:spPr>
        <p:txBody>
          <a:bodyPr/>
          <a:lstStyle/>
          <a:p>
            <a:pPr/>
            <a:r>
              <a:t>Title Text</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5" name="donec quis nunc"/>
          <p:cNvSpPr txBox="1"/>
          <p:nvPr>
            <p:ph type="body" sz="quarter" idx="21"/>
          </p:nvPr>
        </p:nvSpPr>
        <p:spPr>
          <a:xfrm>
            <a:off x="1257300" y="1879600"/>
            <a:ext cx="21869400" cy="723900"/>
          </a:xfrm>
          <a:prstGeom prst="rect">
            <a:avLst/>
          </a:prstGeom>
        </p:spPr>
        <p:txBody>
          <a:bodyPr>
            <a:spAutoFit/>
          </a:bodyPr>
          <a:lstStyle>
            <a:lvl1pPr marL="0" indent="0" algn="ctr">
              <a:lnSpc>
                <a:spcPct val="100000"/>
              </a:lnSpc>
              <a:spcBef>
                <a:spcPts val="0"/>
              </a:spcBef>
              <a:buClrTx/>
              <a:buSzTx/>
              <a:buNone/>
              <a:defRPr cap="all" spc="342" sz="3800">
                <a:latin typeface="+mn-lt"/>
                <a:ea typeface="+mn-ea"/>
                <a:cs typeface="+mn-cs"/>
                <a:sym typeface="Futura"/>
              </a:defRPr>
            </a:lvl1pPr>
          </a:lstStyle>
          <a:p>
            <a:pPr/>
            <a:r>
              <a:t>donec quis nunc</a:t>
            </a:r>
          </a:p>
        </p:txBody>
      </p:sp>
      <p:sp>
        <p:nvSpPr>
          <p:cNvPr id="76" name="Title Text"/>
          <p:cNvSpPr txBox="1"/>
          <p:nvPr>
            <p:ph type="title"/>
          </p:nvPr>
        </p:nvSpPr>
        <p:spPr>
          <a:prstGeom prst="rect">
            <a:avLst/>
          </a:prstGeom>
        </p:spPr>
        <p:txBody>
          <a:bodyPr/>
          <a:lstStyle/>
          <a:p>
            <a:pPr/>
            <a:r>
              <a:t>Title Text</a:t>
            </a:r>
          </a:p>
        </p:txBody>
      </p:sp>
      <p:sp>
        <p:nvSpPr>
          <p:cNvPr id="7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8"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85" name="Sketch of a building exterior with a balcony"/>
          <p:cNvSpPr/>
          <p:nvPr>
            <p:ph type="pic" sz="half" idx="21"/>
          </p:nvPr>
        </p:nvSpPr>
        <p:spPr>
          <a:xfrm>
            <a:off x="10477500" y="3124200"/>
            <a:ext cx="12623801" cy="9382260"/>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86" name="Lorem ipsum"/>
          <p:cNvSpPr txBox="1"/>
          <p:nvPr>
            <p:ph type="body" sz="quarter" idx="22"/>
          </p:nvPr>
        </p:nvSpPr>
        <p:spPr>
          <a:xfrm>
            <a:off x="1257300" y="1879600"/>
            <a:ext cx="21869400" cy="723900"/>
          </a:xfrm>
          <a:prstGeom prst="rect">
            <a:avLst/>
          </a:prstGeom>
        </p:spPr>
        <p:txBody>
          <a:bodyPr>
            <a:spAutoFit/>
          </a:bodyPr>
          <a:lstStyle>
            <a:lvl1pPr marL="0" indent="0" algn="ctr">
              <a:lnSpc>
                <a:spcPct val="100000"/>
              </a:lnSpc>
              <a:spcBef>
                <a:spcPts val="0"/>
              </a:spcBef>
              <a:buClrTx/>
              <a:buSzTx/>
              <a:buNone/>
              <a:defRPr cap="all" spc="342" sz="3800">
                <a:latin typeface="+mn-lt"/>
                <a:ea typeface="+mn-ea"/>
                <a:cs typeface="+mn-cs"/>
                <a:sym typeface="Futura"/>
              </a:defRPr>
            </a:lvl1pPr>
          </a:lstStyle>
          <a:p>
            <a:pPr/>
            <a:r>
              <a:t>Lorem ipsum</a:t>
            </a:r>
          </a:p>
        </p:txBody>
      </p:sp>
      <p:sp>
        <p:nvSpPr>
          <p:cNvPr id="87" name="Title Text"/>
          <p:cNvSpPr txBox="1"/>
          <p:nvPr>
            <p:ph type="title"/>
          </p:nvPr>
        </p:nvSpPr>
        <p:spPr>
          <a:prstGeom prst="rect">
            <a:avLst/>
          </a:prstGeom>
        </p:spPr>
        <p:txBody>
          <a:bodyPr/>
          <a:lstStyle/>
          <a:p>
            <a:pPr/>
            <a:r>
              <a:t>Title Text</a:t>
            </a:r>
          </a:p>
        </p:txBody>
      </p:sp>
      <p:sp>
        <p:nvSpPr>
          <p:cNvPr id="88" name="Body Level One…"/>
          <p:cNvSpPr txBox="1"/>
          <p:nvPr>
            <p:ph type="body" sz="half" idx="1"/>
          </p:nvPr>
        </p:nvSpPr>
        <p:spPr>
          <a:xfrm>
            <a:off x="1257300" y="3632200"/>
            <a:ext cx="8382000" cy="8470900"/>
          </a:xfrm>
          <a:prstGeom prst="rect">
            <a:avLst/>
          </a:prstGeom>
        </p:spPr>
        <p:txBody>
          <a:bodyPr/>
          <a:lstStyle>
            <a:lvl1pPr marL="508000" indent="-508000">
              <a:lnSpc>
                <a:spcPct val="100000"/>
              </a:lnSpc>
              <a:spcBef>
                <a:spcPts val="4000"/>
              </a:spcBef>
              <a:defRPr spc="70" sz="3500"/>
            </a:lvl1pPr>
            <a:lvl2pPr marL="1016000" indent="-508000">
              <a:lnSpc>
                <a:spcPct val="100000"/>
              </a:lnSpc>
              <a:spcBef>
                <a:spcPts val="4000"/>
              </a:spcBef>
              <a:defRPr spc="70" sz="3500"/>
            </a:lvl2pPr>
            <a:lvl3pPr marL="1524000" indent="-508000">
              <a:lnSpc>
                <a:spcPct val="100000"/>
              </a:lnSpc>
              <a:spcBef>
                <a:spcPts val="4000"/>
              </a:spcBef>
              <a:defRPr spc="70" sz="3500"/>
            </a:lvl3pPr>
            <a:lvl4pPr marL="2032000" indent="-508000">
              <a:lnSpc>
                <a:spcPct val="100000"/>
              </a:lnSpc>
              <a:spcBef>
                <a:spcPts val="4000"/>
              </a:spcBef>
              <a:defRPr spc="70" sz="3500"/>
            </a:lvl4pPr>
            <a:lvl5pPr marL="2540000" indent="-508000">
              <a:lnSpc>
                <a:spcPct val="100000"/>
              </a:lnSpc>
              <a:spcBef>
                <a:spcPts val="4000"/>
              </a:spcBef>
              <a:defRPr spc="70" sz="3500"/>
            </a:lvl5pPr>
          </a:lstStyle>
          <a:p>
            <a:pPr/>
            <a:r>
              <a:t>Body Level One</a:t>
            </a:r>
          </a:p>
          <a:p>
            <a:pPr lvl="1"/>
            <a:r>
              <a:t>Body Level Two</a:t>
            </a:r>
          </a:p>
          <a:p>
            <a:pPr lvl="2"/>
            <a:r>
              <a:t>Body Level Three</a:t>
            </a:r>
          </a:p>
          <a:p>
            <a:pPr lvl="3"/>
            <a:r>
              <a:t>Body Level Four</a:t>
            </a:r>
          </a:p>
          <a:p>
            <a:pPr lvl="4"/>
            <a:r>
              <a:t>Body Level Five</a:t>
            </a:r>
          </a:p>
        </p:txBody>
      </p:sp>
      <p:sp>
        <p:nvSpPr>
          <p:cNvPr id="89"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itle Text"/>
          <p:cNvSpPr txBox="1"/>
          <p:nvPr>
            <p:ph type="title"/>
          </p:nvPr>
        </p:nvSpPr>
        <p:spPr>
          <a:xfrm>
            <a:off x="1257300" y="825500"/>
            <a:ext cx="21869400" cy="10541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3" name="Body Level One…"/>
          <p:cNvSpPr txBox="1"/>
          <p:nvPr>
            <p:ph type="body" idx="1"/>
          </p:nvPr>
        </p:nvSpPr>
        <p:spPr>
          <a:xfrm>
            <a:off x="1257300" y="3352800"/>
            <a:ext cx="21869400" cy="90678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952392" y="12971239"/>
            <a:ext cx="479216" cy="498922"/>
          </a:xfrm>
          <a:prstGeom prst="rect">
            <a:avLst/>
          </a:prstGeom>
          <a:ln w="12700">
            <a:miter lim="400000"/>
          </a:ln>
        </p:spPr>
        <p:txBody>
          <a:bodyPr wrap="none" lIns="50800" tIns="50800" rIns="50800" bIns="50800" anchor="ctr">
            <a:spAutoFit/>
          </a:bodyPr>
          <a:lstStyle>
            <a:lvl1pPr>
              <a:defRPr cap="all" spc="48" sz="2400">
                <a:solidFill>
                  <a:srgbClr val="9A958E"/>
                </a:solidFill>
                <a:latin typeface="+mn-lt"/>
                <a:ea typeface="+mn-ea"/>
                <a:cs typeface="+mn-cs"/>
                <a:sym typeface="Futura"/>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transition xmlns:p14="http://schemas.microsoft.com/office/powerpoint/2010/main" spd="med" advClick="1"/>
  <p:txStyles>
    <p:titleStyle>
      <a:lvl1pPr marL="0" marR="0" indent="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1pPr>
      <a:lvl2pPr marL="0" marR="0" indent="3429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2pPr>
      <a:lvl3pPr marL="0" marR="0" indent="6858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3pPr>
      <a:lvl4pPr marL="0" marR="0" indent="10287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4pPr>
      <a:lvl5pPr marL="0" marR="0" indent="13716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5pPr>
      <a:lvl6pPr marL="0" marR="0" indent="17145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6pPr>
      <a:lvl7pPr marL="0" marR="0" indent="20574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7pPr>
      <a:lvl8pPr marL="0" marR="0" indent="24003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8pPr>
      <a:lvl9pPr marL="0" marR="0" indent="27432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9pPr>
    </p:titleStyle>
    <p:bodyStyle>
      <a:lvl1pPr marL="290285" marR="0" indent="-290285" algn="l" defTabSz="647700" rtl="0" latinLnBrk="0">
        <a:lnSpc>
          <a:spcPts val="2500"/>
        </a:lnSpc>
        <a:spcBef>
          <a:spcPts val="3000"/>
        </a:spcBef>
        <a:spcAft>
          <a:spcPts val="0"/>
        </a:spcAft>
        <a:buClr>
          <a:srgbClr val="9A958E"/>
        </a:buClr>
        <a:buSzPct val="75000"/>
        <a:buFontTx/>
        <a:buChar char="•"/>
        <a:tabLst/>
        <a:defRPr b="0" baseline="0" cap="none" i="0" spc="48" strike="noStrike" sz="2400" u="none">
          <a:solidFill>
            <a:srgbClr val="5B5854"/>
          </a:solidFill>
          <a:uFillTx/>
          <a:latin typeface="Avenir Medium"/>
          <a:ea typeface="Avenir Medium"/>
          <a:cs typeface="Avenir Medium"/>
          <a:sym typeface="Avenir Medium"/>
        </a:defRPr>
      </a:lvl1pPr>
      <a:lvl2pPr marL="798285" marR="0" indent="-290285" algn="l" defTabSz="647700" rtl="0" latinLnBrk="0">
        <a:lnSpc>
          <a:spcPts val="2500"/>
        </a:lnSpc>
        <a:spcBef>
          <a:spcPts val="3000"/>
        </a:spcBef>
        <a:spcAft>
          <a:spcPts val="0"/>
        </a:spcAft>
        <a:buClr>
          <a:srgbClr val="9A958E"/>
        </a:buClr>
        <a:buSzPct val="75000"/>
        <a:buFontTx/>
        <a:buChar char="•"/>
        <a:tabLst/>
        <a:defRPr b="0" baseline="0" cap="none" i="0" spc="48" strike="noStrike" sz="2400" u="none">
          <a:solidFill>
            <a:srgbClr val="5B5854"/>
          </a:solidFill>
          <a:uFillTx/>
          <a:latin typeface="Avenir Medium"/>
          <a:ea typeface="Avenir Medium"/>
          <a:cs typeface="Avenir Medium"/>
          <a:sym typeface="Avenir Medium"/>
        </a:defRPr>
      </a:lvl2pPr>
      <a:lvl3pPr marL="1306285" marR="0" indent="-290285" algn="l" defTabSz="647700" rtl="0" latinLnBrk="0">
        <a:lnSpc>
          <a:spcPts val="2500"/>
        </a:lnSpc>
        <a:spcBef>
          <a:spcPts val="3000"/>
        </a:spcBef>
        <a:spcAft>
          <a:spcPts val="0"/>
        </a:spcAft>
        <a:buClr>
          <a:srgbClr val="9A958E"/>
        </a:buClr>
        <a:buSzPct val="75000"/>
        <a:buFontTx/>
        <a:buChar char="•"/>
        <a:tabLst/>
        <a:defRPr b="0" baseline="0" cap="none" i="0" spc="48" strike="noStrike" sz="2400" u="none">
          <a:solidFill>
            <a:srgbClr val="5B5854"/>
          </a:solidFill>
          <a:uFillTx/>
          <a:latin typeface="Avenir Medium"/>
          <a:ea typeface="Avenir Medium"/>
          <a:cs typeface="Avenir Medium"/>
          <a:sym typeface="Avenir Medium"/>
        </a:defRPr>
      </a:lvl3pPr>
      <a:lvl4pPr marL="1814285" marR="0" indent="-290285" algn="l" defTabSz="647700" rtl="0" latinLnBrk="0">
        <a:lnSpc>
          <a:spcPts val="2500"/>
        </a:lnSpc>
        <a:spcBef>
          <a:spcPts val="3000"/>
        </a:spcBef>
        <a:spcAft>
          <a:spcPts val="0"/>
        </a:spcAft>
        <a:buClr>
          <a:srgbClr val="9A958E"/>
        </a:buClr>
        <a:buSzPct val="75000"/>
        <a:buFontTx/>
        <a:buChar char="•"/>
        <a:tabLst/>
        <a:defRPr b="0" baseline="0" cap="none" i="0" spc="48" strike="noStrike" sz="2400" u="none">
          <a:solidFill>
            <a:srgbClr val="5B5854"/>
          </a:solidFill>
          <a:uFillTx/>
          <a:latin typeface="Avenir Medium"/>
          <a:ea typeface="Avenir Medium"/>
          <a:cs typeface="Avenir Medium"/>
          <a:sym typeface="Avenir Medium"/>
        </a:defRPr>
      </a:lvl4pPr>
      <a:lvl5pPr marL="2322285" marR="0" indent="-290285" algn="l" defTabSz="647700" rtl="0" latinLnBrk="0">
        <a:lnSpc>
          <a:spcPts val="2500"/>
        </a:lnSpc>
        <a:spcBef>
          <a:spcPts val="3000"/>
        </a:spcBef>
        <a:spcAft>
          <a:spcPts val="0"/>
        </a:spcAft>
        <a:buClr>
          <a:srgbClr val="9A958E"/>
        </a:buClr>
        <a:buSzPct val="75000"/>
        <a:buFontTx/>
        <a:buChar char="•"/>
        <a:tabLst/>
        <a:defRPr b="0" baseline="0" cap="none" i="0" spc="48" strike="noStrike" sz="2400" u="none">
          <a:solidFill>
            <a:srgbClr val="5B5854"/>
          </a:solidFill>
          <a:uFillTx/>
          <a:latin typeface="Avenir Medium"/>
          <a:ea typeface="Avenir Medium"/>
          <a:cs typeface="Avenir Medium"/>
          <a:sym typeface="Avenir Medium"/>
        </a:defRPr>
      </a:lvl5pPr>
      <a:lvl6pPr marL="2830285" marR="0" indent="-290285" algn="l" defTabSz="647700" rtl="0" latinLnBrk="0">
        <a:lnSpc>
          <a:spcPts val="2500"/>
        </a:lnSpc>
        <a:spcBef>
          <a:spcPts val="3000"/>
        </a:spcBef>
        <a:spcAft>
          <a:spcPts val="0"/>
        </a:spcAft>
        <a:buClr>
          <a:srgbClr val="9A958E"/>
        </a:buClr>
        <a:buSzPct val="75000"/>
        <a:buFontTx/>
        <a:buChar char="•"/>
        <a:tabLst/>
        <a:defRPr b="0" baseline="0" cap="none" i="0" spc="48" strike="noStrike" sz="2400" u="none">
          <a:solidFill>
            <a:srgbClr val="5B5854"/>
          </a:solidFill>
          <a:uFillTx/>
          <a:latin typeface="Avenir Medium"/>
          <a:ea typeface="Avenir Medium"/>
          <a:cs typeface="Avenir Medium"/>
          <a:sym typeface="Avenir Medium"/>
        </a:defRPr>
      </a:lvl6pPr>
      <a:lvl7pPr marL="3338285" marR="0" indent="-290285" algn="l" defTabSz="647700" rtl="0" latinLnBrk="0">
        <a:lnSpc>
          <a:spcPts val="2500"/>
        </a:lnSpc>
        <a:spcBef>
          <a:spcPts val="3000"/>
        </a:spcBef>
        <a:spcAft>
          <a:spcPts val="0"/>
        </a:spcAft>
        <a:buClr>
          <a:srgbClr val="9A958E"/>
        </a:buClr>
        <a:buSzPct val="75000"/>
        <a:buFontTx/>
        <a:buChar char="•"/>
        <a:tabLst/>
        <a:defRPr b="0" baseline="0" cap="none" i="0" spc="48" strike="noStrike" sz="2400" u="none">
          <a:solidFill>
            <a:srgbClr val="5B5854"/>
          </a:solidFill>
          <a:uFillTx/>
          <a:latin typeface="Avenir Medium"/>
          <a:ea typeface="Avenir Medium"/>
          <a:cs typeface="Avenir Medium"/>
          <a:sym typeface="Avenir Medium"/>
        </a:defRPr>
      </a:lvl7pPr>
      <a:lvl8pPr marL="3846285" marR="0" indent="-290285" algn="l" defTabSz="647700" rtl="0" latinLnBrk="0">
        <a:lnSpc>
          <a:spcPts val="2500"/>
        </a:lnSpc>
        <a:spcBef>
          <a:spcPts val="3000"/>
        </a:spcBef>
        <a:spcAft>
          <a:spcPts val="0"/>
        </a:spcAft>
        <a:buClr>
          <a:srgbClr val="9A958E"/>
        </a:buClr>
        <a:buSzPct val="75000"/>
        <a:buFontTx/>
        <a:buChar char="•"/>
        <a:tabLst/>
        <a:defRPr b="0" baseline="0" cap="none" i="0" spc="48" strike="noStrike" sz="2400" u="none">
          <a:solidFill>
            <a:srgbClr val="5B5854"/>
          </a:solidFill>
          <a:uFillTx/>
          <a:latin typeface="Avenir Medium"/>
          <a:ea typeface="Avenir Medium"/>
          <a:cs typeface="Avenir Medium"/>
          <a:sym typeface="Avenir Medium"/>
        </a:defRPr>
      </a:lvl8pPr>
      <a:lvl9pPr marL="4354285" marR="0" indent="-290285" algn="l" defTabSz="647700" rtl="0" latinLnBrk="0">
        <a:lnSpc>
          <a:spcPts val="2500"/>
        </a:lnSpc>
        <a:spcBef>
          <a:spcPts val="3000"/>
        </a:spcBef>
        <a:spcAft>
          <a:spcPts val="0"/>
        </a:spcAft>
        <a:buClr>
          <a:srgbClr val="9A958E"/>
        </a:buClr>
        <a:buSzPct val="75000"/>
        <a:buFontTx/>
        <a:buChar char="•"/>
        <a:tabLst/>
        <a:defRPr b="0" baseline="0" cap="none" i="0" spc="48" strike="noStrike" sz="2400" u="none">
          <a:solidFill>
            <a:srgbClr val="5B5854"/>
          </a:solidFill>
          <a:uFillTx/>
          <a:latin typeface="Avenir Medium"/>
          <a:ea typeface="Avenir Medium"/>
          <a:cs typeface="Avenir Medium"/>
          <a:sym typeface="Avenir Medium"/>
        </a:defRPr>
      </a:lvl9pPr>
    </p:bodyStyle>
    <p:otherStyle>
      <a:lvl1pPr marL="0" marR="0" indent="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1pPr>
      <a:lvl2pPr marL="0" marR="0" indent="2286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2pPr>
      <a:lvl3pPr marL="0" marR="0" indent="4572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3pPr>
      <a:lvl4pPr marL="0" marR="0" indent="6858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4pPr>
      <a:lvl5pPr marL="0" marR="0" indent="9144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5pPr>
      <a:lvl6pPr marL="0" marR="0" indent="11430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6pPr>
      <a:lvl7pPr marL="0" marR="0" indent="13716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7pPr>
      <a:lvl8pPr marL="0" marR="0" indent="16002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8pPr>
      <a:lvl9pPr marL="0" marR="0" indent="18288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9.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0.png"/><Relationship Id="rId3" Type="http://schemas.openxmlformats.org/officeDocument/2006/relationships/image" Target="../media/image11.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2.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3.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4.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5.png"/><Relationship Id="rId3" Type="http://schemas.openxmlformats.org/officeDocument/2006/relationships/image" Target="../media/image16.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7.png"/><Relationship Id="rId3" Type="http://schemas.openxmlformats.org/officeDocument/2006/relationships/image" Target="../media/image18.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9.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github.com/" TargetMode="External"/><Relationship Id="rId3" Type="http://schemas.openxmlformats.org/officeDocument/2006/relationships/image" Target="../media/image20.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1.png"/><Relationship Id="rId3" Type="http://schemas.openxmlformats.org/officeDocument/2006/relationships/hyperlink" Target="https://training.github.com/downloads/github-git-cheat-sheet.pdf" TargetMode="External"/></Relationships>

</file>

<file path=ppt/slides/_rels/slide24.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2.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3.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4.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5.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www.overleaf.com/learn/latex/Learn_LaTeX_in_30_minutes" TargetMode="External"/></Relationships>

</file>

<file path=ppt/slides/_rels/slide31.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peps.python.org/pep-0008/"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7.png"/><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5B5854"/>
        </a:solidFill>
      </p:bgPr>
    </p:bg>
    <p:spTree>
      <p:nvGrpSpPr>
        <p:cNvPr id="1" name=""/>
        <p:cNvGrpSpPr/>
        <p:nvPr/>
      </p:nvGrpSpPr>
      <p:grpSpPr>
        <a:xfrm>
          <a:off x="0" y="0"/>
          <a:ext cx="0" cy="0"/>
          <a:chOff x="0" y="0"/>
          <a:chExt cx="0" cy="0"/>
        </a:xfrm>
      </p:grpSpPr>
      <p:sp>
        <p:nvSpPr>
          <p:cNvPr id="158" name="Coding &amp; writing tips…"/>
          <p:cNvSpPr txBox="1"/>
          <p:nvPr>
            <p:ph type="ctrTitle"/>
          </p:nvPr>
        </p:nvSpPr>
        <p:spPr>
          <a:xfrm>
            <a:off x="1257300" y="2590870"/>
            <a:ext cx="21869401" cy="5461001"/>
          </a:xfrm>
          <a:prstGeom prst="rect">
            <a:avLst/>
          </a:prstGeom>
        </p:spPr>
        <p:txBody>
          <a:bodyPr/>
          <a:lstStyle/>
          <a:p>
            <a:pPr>
              <a:defRPr spc="228" sz="11400"/>
            </a:pPr>
            <a:r>
              <a:t>Coding &amp; writing tips</a:t>
            </a:r>
          </a:p>
          <a:p>
            <a:pPr>
              <a:defRPr spc="142" sz="7100"/>
            </a:pPr>
          </a:p>
          <a:p>
            <a:pPr>
              <a:defRPr spc="142" sz="7100"/>
            </a:pPr>
            <a:r>
              <a:t>PYthon coding style + GitHub + latex</a:t>
            </a:r>
          </a:p>
        </p:txBody>
      </p:sp>
      <p:sp>
        <p:nvSpPr>
          <p:cNvPr id="159" name="Konstantin Volzhenin…"/>
          <p:cNvSpPr txBox="1"/>
          <p:nvPr>
            <p:ph type="subTitle" sz="quarter" idx="1"/>
          </p:nvPr>
        </p:nvSpPr>
        <p:spPr>
          <a:xfrm>
            <a:off x="1571642" y="8913014"/>
            <a:ext cx="21869401" cy="2501901"/>
          </a:xfrm>
          <a:prstGeom prst="rect">
            <a:avLst/>
          </a:prstGeom>
        </p:spPr>
        <p:txBody>
          <a:bodyPr/>
          <a:lstStyle/>
          <a:p>
            <a:pPr algn="r">
              <a:defRPr spc="192" sz="4800"/>
            </a:pPr>
            <a:r>
              <a:t>Konstantin Volzhenin</a:t>
            </a:r>
          </a:p>
          <a:p>
            <a:pPr algn="r">
              <a:defRPr spc="164" sz="4100"/>
            </a:pPr>
            <a:r>
              <a:t>Sorbonne university, Paris, France</a:t>
            </a:r>
          </a:p>
        </p:txBody>
      </p:sp>
      <p:sp>
        <p:nvSpPr>
          <p:cNvPr id="160" name="Text"/>
          <p:cNvSpPr txBox="1"/>
          <p:nvPr/>
        </p:nvSpPr>
        <p:spPr>
          <a:xfrm>
            <a:off x="11710797" y="6502400"/>
            <a:ext cx="962406" cy="711200"/>
          </a:xfrm>
          <a:prstGeom prst="rect">
            <a:avLst/>
          </a:prstGeom>
          <a:ln w="12700">
            <a:miter lim="400000"/>
          </a:ln>
        </p:spPr>
        <p:txBody>
          <a:bodyPr wrap="none" lIns="50800" tIns="50800" rIns="50800" bIns="50800">
            <a:spAutoFit/>
          </a:bodyPr>
          <a:lstStyle/>
          <a:p>
            <a:pPr/>
          </a:p>
        </p:txBody>
      </p:sp>
      <p:sp>
        <p:nvSpPr>
          <p:cNvPr id="161" name="Text"/>
          <p:cNvSpPr txBox="1"/>
          <p:nvPr/>
        </p:nvSpPr>
        <p:spPr>
          <a:xfrm>
            <a:off x="11837797" y="6629400"/>
            <a:ext cx="962406" cy="711200"/>
          </a:xfrm>
          <a:prstGeom prst="rect">
            <a:avLst/>
          </a:prstGeom>
          <a:ln w="12700">
            <a:miter lim="400000"/>
          </a:ln>
        </p:spPr>
        <p:txBody>
          <a:bodyPr wrap="none" lIns="50800" tIns="50800" rIns="50800" bIns="50800">
            <a:spAutoFit/>
          </a:bodyPr>
          <a:lstStyle/>
          <a:p>
            <a:pPr/>
          </a:p>
        </p:txBody>
      </p:sp>
      <p:sp>
        <p:nvSpPr>
          <p:cNvPr id="162" name="Text"/>
          <p:cNvSpPr txBox="1"/>
          <p:nvPr/>
        </p:nvSpPr>
        <p:spPr>
          <a:xfrm>
            <a:off x="11964797" y="6756400"/>
            <a:ext cx="962406" cy="711200"/>
          </a:xfrm>
          <a:prstGeom prst="rect">
            <a:avLst/>
          </a:prstGeom>
          <a:ln w="12700">
            <a:miter lim="400000"/>
          </a:ln>
        </p:spPr>
        <p:txBody>
          <a:bodyPr wrap="none" lIns="50800" tIns="50800" rIns="50800" bIns="50800">
            <a:spAutoFit/>
          </a:bodyPr>
          <a:lstStyle/>
          <a:p>
            <a:pP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Pep-8: Examples - blanks lines for functions/classes"/>
          <p:cNvSpPr txBox="1"/>
          <p:nvPr>
            <p:ph type="title"/>
          </p:nvPr>
        </p:nvSpPr>
        <p:spPr>
          <a:prstGeom prst="rect">
            <a:avLst/>
          </a:prstGeom>
        </p:spPr>
        <p:txBody>
          <a:bodyPr/>
          <a:lstStyle>
            <a:lvl1pPr defTabSz="628269">
              <a:defRPr spc="112" sz="5626"/>
            </a:lvl1pPr>
          </a:lstStyle>
          <a:p>
            <a:pPr/>
            <a:r>
              <a:t>Pep-8: Examples - blanks lines for functions/classes</a:t>
            </a:r>
          </a:p>
        </p:txBody>
      </p:sp>
      <p:pic>
        <p:nvPicPr>
          <p:cNvPr id="193" name="Screenshot 2024-01-12 at 16.25.52.png" descr="Screenshot 2024-01-12 at 16.25.52.png"/>
          <p:cNvPicPr>
            <a:picLocks noChangeAspect="1"/>
          </p:cNvPicPr>
          <p:nvPr/>
        </p:nvPicPr>
        <p:blipFill>
          <a:blip r:embed="rId2">
            <a:extLst/>
          </a:blip>
          <a:stretch>
            <a:fillRect/>
          </a:stretch>
        </p:blipFill>
        <p:spPr>
          <a:xfrm>
            <a:off x="6273879" y="4437071"/>
            <a:ext cx="11836242" cy="5590550"/>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Pep-8: Examples - proper indentation"/>
          <p:cNvSpPr txBox="1"/>
          <p:nvPr>
            <p:ph type="title"/>
          </p:nvPr>
        </p:nvSpPr>
        <p:spPr>
          <a:prstGeom prst="rect">
            <a:avLst/>
          </a:prstGeom>
        </p:spPr>
        <p:txBody>
          <a:bodyPr/>
          <a:lstStyle>
            <a:lvl1pPr defTabSz="634745">
              <a:defRPr spc="113" sz="5684"/>
            </a:lvl1pPr>
          </a:lstStyle>
          <a:p>
            <a:pPr/>
            <a:r>
              <a:t>Pep-8: Examples - proper indentation</a:t>
            </a:r>
          </a:p>
        </p:txBody>
      </p:sp>
      <p:sp>
        <p:nvSpPr>
          <p:cNvPr id="196" name="Indentation, or leading whitespace, is extremely important in Python. The indentation level of lines of code in Python determines how statements are grouped together."/>
          <p:cNvSpPr txBox="1"/>
          <p:nvPr/>
        </p:nvSpPr>
        <p:spPr>
          <a:xfrm>
            <a:off x="1123032" y="3439065"/>
            <a:ext cx="18385904" cy="132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spcBef>
                <a:spcPts val="4000"/>
              </a:spcBef>
              <a:defRPr spc="70"/>
            </a:lvl1pPr>
          </a:lstStyle>
          <a:p>
            <a:pPr/>
            <a:r>
              <a:t>Indentation, or leading whitespace, is extremely important in Python. The indentation level of lines of code in Python determines how statements are grouped together.</a:t>
            </a:r>
          </a:p>
        </p:txBody>
      </p:sp>
      <p:pic>
        <p:nvPicPr>
          <p:cNvPr id="197" name="Screenshot 2024-01-12 at 16.26.52.png" descr="Screenshot 2024-01-12 at 16.26.52.png"/>
          <p:cNvPicPr>
            <a:picLocks noChangeAspect="1"/>
          </p:cNvPicPr>
          <p:nvPr/>
        </p:nvPicPr>
        <p:blipFill>
          <a:blip r:embed="rId2">
            <a:extLst/>
          </a:blip>
          <a:stretch>
            <a:fillRect/>
          </a:stretch>
        </p:blipFill>
        <p:spPr>
          <a:xfrm>
            <a:off x="2526405" y="7057463"/>
            <a:ext cx="7242905" cy="4046037"/>
          </a:xfrm>
          <a:prstGeom prst="rect">
            <a:avLst/>
          </a:prstGeom>
          <a:ln w="12700">
            <a:miter lim="400000"/>
          </a:ln>
          <a:effectLst>
            <a:outerShdw sx="100000" sy="100000" kx="0" ky="0" algn="b" rotWithShape="0" blurRad="127000" dist="76200" dir="2700000">
              <a:srgbClr val="000000">
                <a:alpha val="75000"/>
              </a:srgbClr>
            </a:outerShdw>
          </a:effectLst>
        </p:spPr>
      </p:pic>
      <p:pic>
        <p:nvPicPr>
          <p:cNvPr id="198" name="Screenshot 2024-01-12 at 16.27.05.png" descr="Screenshot 2024-01-12 at 16.27.05.png"/>
          <p:cNvPicPr>
            <a:picLocks noChangeAspect="1"/>
          </p:cNvPicPr>
          <p:nvPr/>
        </p:nvPicPr>
        <p:blipFill>
          <a:blip r:embed="rId3">
            <a:extLst/>
          </a:blip>
          <a:stretch>
            <a:fillRect/>
          </a:stretch>
        </p:blipFill>
        <p:spPr>
          <a:xfrm>
            <a:off x="14817304" y="7296984"/>
            <a:ext cx="7242904" cy="3566995"/>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Pep-8: Examples - proper indentation"/>
          <p:cNvSpPr txBox="1"/>
          <p:nvPr>
            <p:ph type="title"/>
          </p:nvPr>
        </p:nvSpPr>
        <p:spPr>
          <a:prstGeom prst="rect">
            <a:avLst/>
          </a:prstGeom>
        </p:spPr>
        <p:txBody>
          <a:bodyPr/>
          <a:lstStyle>
            <a:lvl1pPr defTabSz="634745">
              <a:defRPr spc="113" sz="5684"/>
            </a:lvl1pPr>
          </a:lstStyle>
          <a:p>
            <a:pPr/>
            <a:r>
              <a:t>Pep-8: Examples - proper indentation</a:t>
            </a:r>
          </a:p>
        </p:txBody>
      </p:sp>
      <p:sp>
        <p:nvSpPr>
          <p:cNvPr id="201" name="The key indentation rules laid out by PEP 8 are the following:…"/>
          <p:cNvSpPr txBox="1"/>
          <p:nvPr/>
        </p:nvSpPr>
        <p:spPr>
          <a:xfrm>
            <a:off x="2648748" y="4083050"/>
            <a:ext cx="19086504" cy="640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a:spcBef>
                <a:spcPts val="4000"/>
              </a:spcBef>
              <a:defRPr spc="70"/>
            </a:pPr>
            <a:r>
              <a:t>The key indentation rules laid out by </a:t>
            </a:r>
            <a:r>
              <a:rPr>
                <a:latin typeface="Avenir Heavy"/>
                <a:ea typeface="Avenir Heavy"/>
                <a:cs typeface="Avenir Heavy"/>
                <a:sym typeface="Avenir Heavy"/>
              </a:rPr>
              <a:t>PEP 8</a:t>
            </a:r>
            <a:r>
              <a:t> are the following:</a:t>
            </a:r>
          </a:p>
          <a:p>
            <a:pPr marL="834231" indent="-694531" algn="l">
              <a:spcBef>
                <a:spcPts val="4000"/>
              </a:spcBef>
              <a:buClr>
                <a:srgbClr val="212121"/>
              </a:buClr>
              <a:buSzPct val="75000"/>
              <a:buFont typeface="Helvetica"/>
              <a:buChar char="•"/>
              <a:defRPr spc="70"/>
            </a:pPr>
            <a:r>
              <a:t>Use 4 consecutive spaces to indicate indentation.</a:t>
            </a:r>
          </a:p>
          <a:p>
            <a:pPr marL="834231" indent="-694531" algn="l">
              <a:spcBef>
                <a:spcPts val="4000"/>
              </a:spcBef>
              <a:buClr>
                <a:srgbClr val="212121"/>
              </a:buClr>
              <a:buSzPct val="75000"/>
              <a:buFont typeface="Helvetica"/>
              <a:buChar char="•"/>
              <a:defRPr spc="70"/>
            </a:pPr>
            <a:r>
              <a:t>Prefer spaces over tabs.</a:t>
            </a:r>
          </a:p>
          <a:p>
            <a:pPr lvl="1" marL="1291431" indent="-694531" algn="l">
              <a:spcBef>
                <a:spcPts val="4000"/>
              </a:spcBef>
              <a:buClr>
                <a:srgbClr val="212121"/>
              </a:buClr>
              <a:buSzPct val="75000"/>
              <a:buFont typeface="Helvetica"/>
              <a:buChar char="◦"/>
              <a:defRPr spc="70"/>
            </a:pPr>
            <a:r>
              <a:t>It is better to use spaces instead of tabs when indenting code. You can adjust the settings in your text editor to output 4 spaces instead of a tab character, when you press the Tab key.</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Pep-8: Examples - comments"/>
          <p:cNvSpPr txBox="1"/>
          <p:nvPr>
            <p:ph type="title"/>
          </p:nvPr>
        </p:nvSpPr>
        <p:spPr>
          <a:prstGeom prst="rect">
            <a:avLst/>
          </a:prstGeom>
        </p:spPr>
        <p:txBody>
          <a:bodyPr/>
          <a:lstStyle>
            <a:lvl1pPr defTabSz="634745">
              <a:defRPr spc="113" sz="5684"/>
            </a:lvl1pPr>
          </a:lstStyle>
          <a:p>
            <a:pPr/>
            <a:r>
              <a:t>Pep-8: Examples - comments</a:t>
            </a:r>
          </a:p>
        </p:txBody>
      </p:sp>
      <p:sp>
        <p:nvSpPr>
          <p:cNvPr id="204" name="Key points to remember when adding simple comments to your code:…"/>
          <p:cNvSpPr txBox="1"/>
          <p:nvPr/>
        </p:nvSpPr>
        <p:spPr>
          <a:xfrm>
            <a:off x="2739310" y="2920353"/>
            <a:ext cx="18905380" cy="4064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a:spcBef>
                <a:spcPts val="4000"/>
              </a:spcBef>
              <a:defRPr spc="70"/>
            </a:pPr>
            <a:r>
              <a:t>Key points to remember when adding </a:t>
            </a:r>
            <a:r>
              <a:rPr>
                <a:latin typeface="Avenir Heavy"/>
                <a:ea typeface="Avenir Heavy"/>
                <a:cs typeface="Avenir Heavy"/>
                <a:sym typeface="Avenir Heavy"/>
              </a:rPr>
              <a:t>simple comments</a:t>
            </a:r>
            <a:r>
              <a:t> to your code:</a:t>
            </a:r>
          </a:p>
          <a:p>
            <a:pPr marL="834231" indent="-694531" algn="l">
              <a:spcBef>
                <a:spcPts val="4000"/>
              </a:spcBef>
              <a:buClr>
                <a:srgbClr val="212121"/>
              </a:buClr>
              <a:buSzPct val="75000"/>
              <a:buFont typeface="Helvetica"/>
              <a:buChar char="•"/>
              <a:defRPr spc="70"/>
            </a:pPr>
            <a:r>
              <a:t>Limit the line length of comments to 72 characters.</a:t>
            </a:r>
          </a:p>
          <a:p>
            <a:pPr marL="834231" indent="-694531" algn="l">
              <a:spcBef>
                <a:spcPts val="4000"/>
              </a:spcBef>
              <a:buClr>
                <a:srgbClr val="212121"/>
              </a:buClr>
              <a:buSzPct val="75000"/>
              <a:buFont typeface="Helvetica"/>
              <a:buChar char="•"/>
              <a:defRPr spc="70"/>
            </a:pPr>
            <a:r>
              <a:t>Use complete sentences, starting with a capital letter.</a:t>
            </a:r>
          </a:p>
          <a:p>
            <a:pPr marL="834231" indent="-694531" algn="l">
              <a:spcBef>
                <a:spcPts val="4000"/>
              </a:spcBef>
              <a:buClr>
                <a:srgbClr val="212121"/>
              </a:buClr>
              <a:buSzPct val="75000"/>
              <a:buFont typeface="Helvetica"/>
              <a:buChar char="•"/>
              <a:defRPr spc="70"/>
            </a:pPr>
            <a:r>
              <a:t>Make sure to update comments if you change your code.</a:t>
            </a:r>
          </a:p>
        </p:txBody>
      </p:sp>
      <p:pic>
        <p:nvPicPr>
          <p:cNvPr id="205" name="Image" descr="Image"/>
          <p:cNvPicPr>
            <a:picLocks noChangeAspect="1"/>
          </p:cNvPicPr>
          <p:nvPr/>
        </p:nvPicPr>
        <p:blipFill>
          <a:blip r:embed="rId2">
            <a:extLst/>
          </a:blip>
          <a:srcRect l="0" t="19450" r="0" b="0"/>
          <a:stretch>
            <a:fillRect/>
          </a:stretch>
        </p:blipFill>
        <p:spPr>
          <a:xfrm>
            <a:off x="5846564" y="7651930"/>
            <a:ext cx="12690690" cy="4424778"/>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Pep-8: Examples - comments"/>
          <p:cNvSpPr txBox="1"/>
          <p:nvPr>
            <p:ph type="title"/>
          </p:nvPr>
        </p:nvSpPr>
        <p:spPr>
          <a:prstGeom prst="rect">
            <a:avLst/>
          </a:prstGeom>
        </p:spPr>
        <p:txBody>
          <a:bodyPr/>
          <a:lstStyle>
            <a:lvl1pPr defTabSz="634745">
              <a:defRPr spc="113" sz="5684"/>
            </a:lvl1pPr>
          </a:lstStyle>
          <a:p>
            <a:pPr/>
            <a:r>
              <a:t>Pep-8: Examples - comments</a:t>
            </a:r>
          </a:p>
        </p:txBody>
      </p:sp>
      <p:sp>
        <p:nvSpPr>
          <p:cNvPr id="208" name="Block comments:…"/>
          <p:cNvSpPr txBox="1"/>
          <p:nvPr/>
        </p:nvSpPr>
        <p:spPr>
          <a:xfrm>
            <a:off x="2739310" y="3307920"/>
            <a:ext cx="18905380" cy="4064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a:spcBef>
                <a:spcPts val="4000"/>
              </a:spcBef>
              <a:defRPr spc="70"/>
            </a:pPr>
            <a:r>
              <a:rPr>
                <a:latin typeface="Avenir Heavy"/>
                <a:ea typeface="Avenir Heavy"/>
                <a:cs typeface="Avenir Heavy"/>
                <a:sym typeface="Avenir Heavy"/>
              </a:rPr>
              <a:t>Block comments</a:t>
            </a:r>
            <a:r>
              <a:t>:</a:t>
            </a:r>
          </a:p>
          <a:p>
            <a:pPr marL="834231" indent="-694531" algn="l">
              <a:spcBef>
                <a:spcPts val="4000"/>
              </a:spcBef>
              <a:buClr>
                <a:srgbClr val="212121"/>
              </a:buClr>
              <a:buSzPct val="75000"/>
              <a:buFont typeface="Helvetica"/>
              <a:buChar char="•"/>
              <a:defRPr spc="70"/>
            </a:pPr>
            <a:r>
              <a:t>Indent block comments to the same level as the code they describe.</a:t>
            </a:r>
          </a:p>
          <a:p>
            <a:pPr marL="834231" indent="-694531" algn="l">
              <a:spcBef>
                <a:spcPts val="4000"/>
              </a:spcBef>
              <a:buClr>
                <a:srgbClr val="212121"/>
              </a:buClr>
              <a:buSzPct val="75000"/>
              <a:buFont typeface="Helvetica"/>
              <a:buChar char="•"/>
              <a:defRPr spc="70"/>
            </a:pPr>
            <a:r>
              <a:t>Start each line with a # followed by a single space.</a:t>
            </a:r>
          </a:p>
          <a:p>
            <a:pPr marL="834231" indent="-694531" algn="l">
              <a:spcBef>
                <a:spcPts val="4000"/>
              </a:spcBef>
              <a:buClr>
                <a:srgbClr val="212121"/>
              </a:buClr>
              <a:buSzPct val="75000"/>
              <a:buFont typeface="Helvetica"/>
              <a:buChar char="•"/>
              <a:defRPr spc="70"/>
            </a:pPr>
            <a:r>
              <a:t>Separate paragraphs by a line containing a single #.</a:t>
            </a:r>
          </a:p>
        </p:txBody>
      </p:sp>
      <p:pic>
        <p:nvPicPr>
          <p:cNvPr id="209" name="Screenshot 2024-01-12 at 16.30.07.png" descr="Screenshot 2024-01-12 at 16.30.07.png"/>
          <p:cNvPicPr>
            <a:picLocks noChangeAspect="1"/>
          </p:cNvPicPr>
          <p:nvPr/>
        </p:nvPicPr>
        <p:blipFill>
          <a:blip r:embed="rId2">
            <a:extLst/>
          </a:blip>
          <a:stretch>
            <a:fillRect/>
          </a:stretch>
        </p:blipFill>
        <p:spPr>
          <a:xfrm>
            <a:off x="5013570" y="9580566"/>
            <a:ext cx="13697542" cy="2018815"/>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Pep-8: Examples - comments"/>
          <p:cNvSpPr txBox="1"/>
          <p:nvPr>
            <p:ph type="title"/>
          </p:nvPr>
        </p:nvSpPr>
        <p:spPr>
          <a:prstGeom prst="rect">
            <a:avLst/>
          </a:prstGeom>
        </p:spPr>
        <p:txBody>
          <a:bodyPr/>
          <a:lstStyle>
            <a:lvl1pPr defTabSz="634745">
              <a:defRPr spc="113" sz="5684"/>
            </a:lvl1pPr>
          </a:lstStyle>
          <a:p>
            <a:pPr/>
            <a:r>
              <a:t>Pep-8: Examples - comments</a:t>
            </a:r>
          </a:p>
        </p:txBody>
      </p:sp>
      <p:sp>
        <p:nvSpPr>
          <p:cNvPr id="212" name="Documentation strings, or docstrings - strings enclosed in double (&quot;) or single (') quotation marks that appear on the first line of any function, class, method, or module. You can use them to explain and document a specific block of code."/>
          <p:cNvSpPr txBox="1"/>
          <p:nvPr/>
        </p:nvSpPr>
        <p:spPr>
          <a:xfrm>
            <a:off x="3172544" y="3496499"/>
            <a:ext cx="18905380" cy="1930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a:spcBef>
                <a:spcPts val="4000"/>
              </a:spcBef>
              <a:defRPr spc="70"/>
            </a:pPr>
            <a:r>
              <a:rPr>
                <a:latin typeface="Avenir Heavy"/>
                <a:ea typeface="Avenir Heavy"/>
                <a:cs typeface="Avenir Heavy"/>
                <a:sym typeface="Avenir Heavy"/>
              </a:rPr>
              <a:t>Documentation strings</a:t>
            </a:r>
            <a:r>
              <a:t>, or </a:t>
            </a:r>
            <a:r>
              <a:rPr>
                <a:latin typeface="Avenir Heavy"/>
                <a:ea typeface="Avenir Heavy"/>
                <a:cs typeface="Avenir Heavy"/>
                <a:sym typeface="Avenir Heavy"/>
              </a:rPr>
              <a:t>docstrings - </a:t>
            </a:r>
            <a:r>
              <a:t>strings enclosed in double (") or single (') quotation marks that appear on the first line of any function, class, method, or module. You can use them to explain and document a specific block of code.</a:t>
            </a:r>
          </a:p>
        </p:txBody>
      </p:sp>
      <p:pic>
        <p:nvPicPr>
          <p:cNvPr id="213" name="Screenshot 2024-01-12 at 16.32.04.png" descr="Screenshot 2024-01-12 at 16.32.04.png"/>
          <p:cNvPicPr>
            <a:picLocks noChangeAspect="1"/>
          </p:cNvPicPr>
          <p:nvPr/>
        </p:nvPicPr>
        <p:blipFill>
          <a:blip r:embed="rId2">
            <a:extLst/>
          </a:blip>
          <a:stretch>
            <a:fillRect/>
          </a:stretch>
        </p:blipFill>
        <p:spPr>
          <a:xfrm>
            <a:off x="6561026" y="7043798"/>
            <a:ext cx="12128415" cy="4991879"/>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Pep-8: Examples - Whitespaces"/>
          <p:cNvSpPr txBox="1"/>
          <p:nvPr>
            <p:ph type="title"/>
          </p:nvPr>
        </p:nvSpPr>
        <p:spPr>
          <a:prstGeom prst="rect">
            <a:avLst/>
          </a:prstGeom>
        </p:spPr>
        <p:txBody>
          <a:bodyPr/>
          <a:lstStyle>
            <a:lvl1pPr defTabSz="634745">
              <a:defRPr spc="113" sz="5684"/>
            </a:lvl1pPr>
          </a:lstStyle>
          <a:p>
            <a:pPr/>
            <a:r>
              <a:t>Pep-8: Examples - Whitespaces</a:t>
            </a:r>
          </a:p>
        </p:txBody>
      </p:sp>
      <p:sp>
        <p:nvSpPr>
          <p:cNvPr id="216" name="Surround the following binary operators with a single space on either side:…"/>
          <p:cNvSpPr txBox="1"/>
          <p:nvPr/>
        </p:nvSpPr>
        <p:spPr>
          <a:xfrm>
            <a:off x="2262921" y="3778250"/>
            <a:ext cx="19858158" cy="5791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a:spcBef>
                <a:spcPts val="4000"/>
              </a:spcBef>
              <a:defRPr spc="70"/>
            </a:pPr>
            <a:r>
              <a:t>Surround the following binary operators with a single space on either side:</a:t>
            </a:r>
          </a:p>
          <a:p>
            <a:pPr marL="834231" indent="-694531" algn="l">
              <a:spcBef>
                <a:spcPts val="4000"/>
              </a:spcBef>
              <a:buClr>
                <a:srgbClr val="212121"/>
              </a:buClr>
              <a:buSzPct val="75000"/>
              <a:buFont typeface="Helvetica"/>
              <a:buChar char="•"/>
              <a:defRPr spc="70"/>
            </a:pPr>
            <a:r>
              <a:t>Assignment operators (=, +=, -=, and so forth)</a:t>
            </a:r>
          </a:p>
          <a:p>
            <a:pPr marL="834231" indent="-694531" algn="l">
              <a:spcBef>
                <a:spcPts val="4000"/>
              </a:spcBef>
              <a:buClr>
                <a:srgbClr val="212121"/>
              </a:buClr>
              <a:buSzPct val="75000"/>
              <a:buFont typeface="Helvetica"/>
              <a:buChar char="•"/>
              <a:defRPr spc="70"/>
            </a:pPr>
            <a:r>
              <a:t>Comparisons (==, !=, &gt;, &lt;. &gt;=, &lt;=) and (is, is not, in, not in)</a:t>
            </a:r>
          </a:p>
          <a:p>
            <a:pPr marL="834231" indent="-694531" algn="l">
              <a:spcBef>
                <a:spcPts val="4000"/>
              </a:spcBef>
              <a:buClr>
                <a:srgbClr val="212121"/>
              </a:buClr>
              <a:buSzPct val="75000"/>
              <a:buFont typeface="Helvetica"/>
              <a:buChar char="•"/>
              <a:defRPr spc="70"/>
            </a:pPr>
            <a:r>
              <a:t>Booleans (and, not, or)</a:t>
            </a:r>
          </a:p>
          <a:p>
            <a:pPr algn="l">
              <a:spcBef>
                <a:spcPts val="4000"/>
              </a:spcBef>
              <a:defRPr spc="70"/>
            </a:pPr>
            <a:r>
              <a:rPr>
                <a:latin typeface="Avenir Heavy"/>
                <a:ea typeface="Avenir Heavy"/>
                <a:cs typeface="Avenir Heavy"/>
                <a:sym typeface="Avenir Heavy"/>
              </a:rPr>
              <a:t>Exception</a:t>
            </a:r>
            <a:r>
              <a:t>: When = is used to assign a default value to a function argument, do not surround it with spaces.</a:t>
            </a:r>
          </a:p>
        </p:txBody>
      </p:sp>
      <p:pic>
        <p:nvPicPr>
          <p:cNvPr id="217" name="Screenshot 2024-01-12 at 17.29.58.png" descr="Screenshot 2024-01-12 at 17.29.58.png"/>
          <p:cNvPicPr>
            <a:picLocks noChangeAspect="1"/>
          </p:cNvPicPr>
          <p:nvPr/>
        </p:nvPicPr>
        <p:blipFill>
          <a:blip r:embed="rId2">
            <a:extLst/>
          </a:blip>
          <a:stretch>
            <a:fillRect/>
          </a:stretch>
        </p:blipFill>
        <p:spPr>
          <a:xfrm>
            <a:off x="2769582" y="10989271"/>
            <a:ext cx="6572159" cy="1687715"/>
          </a:xfrm>
          <a:prstGeom prst="rect">
            <a:avLst/>
          </a:prstGeom>
          <a:ln w="12700">
            <a:miter lim="400000"/>
          </a:ln>
          <a:effectLst>
            <a:outerShdw sx="100000" sy="100000" kx="0" ky="0" algn="b" rotWithShape="0" blurRad="127000" dist="76200" dir="2700000">
              <a:srgbClr val="000000">
                <a:alpha val="75000"/>
              </a:srgbClr>
            </a:outerShdw>
          </a:effectLst>
        </p:spPr>
      </p:pic>
      <p:pic>
        <p:nvPicPr>
          <p:cNvPr id="218" name="Screenshot 2024-01-12 at 17.30.10.png" descr="Screenshot 2024-01-12 at 17.30.10.png"/>
          <p:cNvPicPr>
            <a:picLocks noChangeAspect="1"/>
          </p:cNvPicPr>
          <p:nvPr/>
        </p:nvPicPr>
        <p:blipFill>
          <a:blip r:embed="rId3">
            <a:extLst/>
          </a:blip>
          <a:stretch>
            <a:fillRect/>
          </a:stretch>
        </p:blipFill>
        <p:spPr>
          <a:xfrm>
            <a:off x="13730191" y="10921470"/>
            <a:ext cx="7789108" cy="1721107"/>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Pep-8: Examples - boolean comparison"/>
          <p:cNvSpPr txBox="1"/>
          <p:nvPr>
            <p:ph type="title"/>
          </p:nvPr>
        </p:nvSpPr>
        <p:spPr>
          <a:prstGeom prst="rect">
            <a:avLst/>
          </a:prstGeom>
        </p:spPr>
        <p:txBody>
          <a:bodyPr/>
          <a:lstStyle>
            <a:lvl1pPr defTabSz="634745">
              <a:defRPr spc="113" sz="5684"/>
            </a:lvl1pPr>
          </a:lstStyle>
          <a:p>
            <a:pPr/>
            <a:r>
              <a:t>Pep-8: Examples - boolean comparison</a:t>
            </a:r>
          </a:p>
        </p:txBody>
      </p:sp>
      <p:pic>
        <p:nvPicPr>
          <p:cNvPr id="221" name="Screenshot 2024-01-12 at 17.30.45.png" descr="Screenshot 2024-01-12 at 17.30.45.png"/>
          <p:cNvPicPr>
            <a:picLocks noChangeAspect="1"/>
          </p:cNvPicPr>
          <p:nvPr/>
        </p:nvPicPr>
        <p:blipFill>
          <a:blip r:embed="rId2">
            <a:extLst/>
          </a:blip>
          <a:stretch>
            <a:fillRect/>
          </a:stretch>
        </p:blipFill>
        <p:spPr>
          <a:xfrm>
            <a:off x="2549665" y="5859155"/>
            <a:ext cx="7187061" cy="2998576"/>
          </a:xfrm>
          <a:prstGeom prst="rect">
            <a:avLst/>
          </a:prstGeom>
          <a:ln w="12700">
            <a:miter lim="400000"/>
          </a:ln>
          <a:effectLst>
            <a:outerShdw sx="100000" sy="100000" kx="0" ky="0" algn="b" rotWithShape="0" blurRad="127000" dist="76200" dir="2700000">
              <a:srgbClr val="000000">
                <a:alpha val="75000"/>
              </a:srgbClr>
            </a:outerShdw>
          </a:effectLst>
        </p:spPr>
      </p:pic>
      <p:pic>
        <p:nvPicPr>
          <p:cNvPr id="222" name="Screenshot 2024-01-12 at 17.30.58.png" descr="Screenshot 2024-01-12 at 17.30.58.png"/>
          <p:cNvPicPr>
            <a:picLocks noChangeAspect="1"/>
          </p:cNvPicPr>
          <p:nvPr/>
        </p:nvPicPr>
        <p:blipFill>
          <a:blip r:embed="rId3">
            <a:extLst/>
          </a:blip>
          <a:stretch>
            <a:fillRect/>
          </a:stretch>
        </p:blipFill>
        <p:spPr>
          <a:xfrm>
            <a:off x="13946354" y="5767844"/>
            <a:ext cx="7382318" cy="3181197"/>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Pep-8: can it be ignored?"/>
          <p:cNvSpPr txBox="1"/>
          <p:nvPr>
            <p:ph type="title"/>
          </p:nvPr>
        </p:nvSpPr>
        <p:spPr>
          <a:prstGeom prst="rect">
            <a:avLst/>
          </a:prstGeom>
        </p:spPr>
        <p:txBody>
          <a:bodyPr/>
          <a:lstStyle>
            <a:lvl1pPr defTabSz="634745">
              <a:defRPr spc="113" sz="5684"/>
            </a:lvl1pPr>
          </a:lstStyle>
          <a:p>
            <a:pPr/>
            <a:r>
              <a:t>Pep-8: can it be ignored?</a:t>
            </a:r>
          </a:p>
        </p:txBody>
      </p:sp>
      <p:sp>
        <p:nvSpPr>
          <p:cNvPr id="225" name="When to ignore PEP8…"/>
          <p:cNvSpPr txBox="1"/>
          <p:nvPr/>
        </p:nvSpPr>
        <p:spPr>
          <a:xfrm>
            <a:off x="2476734" y="4140199"/>
            <a:ext cx="16274448" cy="6299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gn="l">
              <a:spcBef>
                <a:spcPts val="4000"/>
              </a:spcBef>
              <a:defRPr spc="70">
                <a:latin typeface="Avenir Heavy"/>
                <a:ea typeface="Avenir Heavy"/>
                <a:cs typeface="Avenir Heavy"/>
                <a:sym typeface="Avenir Heavy"/>
              </a:defRPr>
            </a:pPr>
            <a:r>
              <a:t>When to ignore PEP8</a:t>
            </a:r>
          </a:p>
          <a:p>
            <a:pPr algn="l">
              <a:spcBef>
                <a:spcPts val="4000"/>
              </a:spcBef>
              <a:defRPr spc="70"/>
            </a:pPr>
            <a:r>
              <a:t>Some guidelines in </a:t>
            </a:r>
            <a:r>
              <a:rPr>
                <a:latin typeface="Avenir Heavy"/>
                <a:ea typeface="Avenir Heavy"/>
                <a:cs typeface="Avenir Heavy"/>
                <a:sym typeface="Avenir Heavy"/>
              </a:rPr>
              <a:t>PEP 8</a:t>
            </a:r>
            <a:r>
              <a:t> are inconvenient in the following instances:</a:t>
            </a:r>
          </a:p>
          <a:p>
            <a:pPr marL="834231" indent="-694531" algn="l">
              <a:spcBef>
                <a:spcPts val="4000"/>
              </a:spcBef>
              <a:buClr>
                <a:srgbClr val="212121"/>
              </a:buClr>
              <a:buSzPct val="75000"/>
              <a:buFont typeface="Helvetica"/>
              <a:buChar char="•"/>
              <a:defRPr spc="70"/>
            </a:pPr>
            <a:r>
              <a:t>If complying with </a:t>
            </a:r>
            <a:r>
              <a:rPr>
                <a:latin typeface="Avenir Heavy"/>
                <a:ea typeface="Avenir Heavy"/>
                <a:cs typeface="Avenir Heavy"/>
                <a:sym typeface="Avenir Heavy"/>
              </a:rPr>
              <a:t>PEP 8</a:t>
            </a:r>
            <a:r>
              <a:t> would break compatibility with existing software</a:t>
            </a:r>
          </a:p>
          <a:p>
            <a:pPr marL="834231" indent="-694531" algn="l">
              <a:spcBef>
                <a:spcPts val="4000"/>
              </a:spcBef>
              <a:buClr>
                <a:srgbClr val="212121"/>
              </a:buClr>
              <a:buSzPct val="75000"/>
              <a:buFont typeface="Helvetica"/>
              <a:buChar char="•"/>
              <a:defRPr spc="70"/>
            </a:pPr>
            <a:r>
              <a:t>If code surrounding what you’re working on is inconsistent with </a:t>
            </a:r>
            <a:r>
              <a:rPr>
                <a:latin typeface="Avenir Heavy"/>
                <a:ea typeface="Avenir Heavy"/>
                <a:cs typeface="Avenir Heavy"/>
                <a:sym typeface="Avenir Heavy"/>
              </a:rPr>
              <a:t>PEP 8</a:t>
            </a:r>
            <a:endParaRPr>
              <a:latin typeface="Avenir Heavy"/>
              <a:ea typeface="Avenir Heavy"/>
              <a:cs typeface="Avenir Heavy"/>
              <a:sym typeface="Avenir Heavy"/>
            </a:endParaRPr>
          </a:p>
          <a:p>
            <a:pPr marL="834231" indent="-694531" algn="l">
              <a:spcBef>
                <a:spcPts val="4000"/>
              </a:spcBef>
              <a:buClr>
                <a:srgbClr val="212121"/>
              </a:buClr>
              <a:buSzPct val="75000"/>
              <a:buFont typeface="Helvetica"/>
              <a:buChar char="•"/>
              <a:defRPr spc="70"/>
            </a:pPr>
            <a:r>
              <a:t>If code needs to remain compatible with older versions of Python</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Introduction to git and GitHub"/>
          <p:cNvSpPr txBox="1"/>
          <p:nvPr>
            <p:ph type="title"/>
          </p:nvPr>
        </p:nvSpPr>
        <p:spPr>
          <a:prstGeom prst="rect">
            <a:avLst/>
          </a:prstGeom>
        </p:spPr>
        <p:txBody>
          <a:bodyPr/>
          <a:lstStyle>
            <a:lvl1pPr defTabSz="634745">
              <a:defRPr spc="113" sz="5684"/>
            </a:lvl1pPr>
          </a:lstStyle>
          <a:p>
            <a:pPr/>
            <a:r>
              <a:t>Introduction to git and GitHub</a:t>
            </a:r>
          </a:p>
        </p:txBody>
      </p:sp>
      <p:sp>
        <p:nvSpPr>
          <p:cNvPr id="228" name="Version control - an indispensable practice in software development, facilitating the tracking of changes, collaboration among team members, and efficient project history management."/>
          <p:cNvSpPr txBox="1"/>
          <p:nvPr>
            <p:ph type="body" idx="1"/>
          </p:nvPr>
        </p:nvSpPr>
        <p:spPr>
          <a:prstGeom prst="rect">
            <a:avLst/>
          </a:prstGeom>
        </p:spPr>
        <p:txBody>
          <a:bodyPr/>
          <a:lstStyle>
            <a:lvl1pPr marL="423333" indent="-423333">
              <a:lnSpc>
                <a:spcPct val="100000"/>
              </a:lnSpc>
              <a:spcBef>
                <a:spcPts val="4000"/>
              </a:spcBef>
              <a:defRPr spc="70" sz="3500"/>
            </a:lvl1pPr>
          </a:lstStyle>
          <a:p>
            <a:pPr/>
            <a:r>
              <a:t>Version control - an indispensable practice in software development, facilitating the tracking of changes, collaboration among team members, and efficient project history management.</a:t>
            </a:r>
          </a:p>
        </p:txBody>
      </p:sp>
      <p:pic>
        <p:nvPicPr>
          <p:cNvPr id="229" name="Screenshot 2024-01-12 at 17.52.10.png" descr="Screenshot 2024-01-12 at 17.52.10.png"/>
          <p:cNvPicPr>
            <a:picLocks noChangeAspect="1"/>
          </p:cNvPicPr>
          <p:nvPr/>
        </p:nvPicPr>
        <p:blipFill>
          <a:blip r:embed="rId2">
            <a:extLst/>
          </a:blip>
          <a:stretch>
            <a:fillRect/>
          </a:stretch>
        </p:blipFill>
        <p:spPr>
          <a:xfrm>
            <a:off x="8577891" y="5268589"/>
            <a:ext cx="7228218" cy="7144922"/>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Presentation outline"/>
          <p:cNvSpPr txBox="1"/>
          <p:nvPr>
            <p:ph type="title"/>
          </p:nvPr>
        </p:nvSpPr>
        <p:spPr>
          <a:xfrm>
            <a:off x="1257299" y="831849"/>
            <a:ext cx="21869401" cy="1054101"/>
          </a:xfrm>
          <a:prstGeom prst="rect">
            <a:avLst/>
          </a:prstGeom>
        </p:spPr>
        <p:txBody>
          <a:bodyPr/>
          <a:lstStyle>
            <a:lvl1pPr defTabSz="634745">
              <a:defRPr spc="113" sz="5684"/>
            </a:lvl1pPr>
          </a:lstStyle>
          <a:p>
            <a:pPr/>
            <a:r>
              <a:t>Presentation outline</a:t>
            </a:r>
          </a:p>
        </p:txBody>
      </p:sp>
      <p:sp>
        <p:nvSpPr>
          <p:cNvPr id="165" name="Introduction…"/>
          <p:cNvSpPr txBox="1"/>
          <p:nvPr>
            <p:ph type="body" idx="1"/>
          </p:nvPr>
        </p:nvSpPr>
        <p:spPr>
          <a:prstGeom prst="rect">
            <a:avLst/>
          </a:prstGeom>
        </p:spPr>
        <p:txBody>
          <a:bodyPr/>
          <a:lstStyle/>
          <a:p>
            <a:pPr marL="361949" indent="-222249">
              <a:lnSpc>
                <a:spcPct val="100000"/>
              </a:lnSpc>
              <a:spcBef>
                <a:spcPts val="4000"/>
              </a:spcBef>
              <a:buClr>
                <a:srgbClr val="374151"/>
              </a:buClr>
              <a:buFont typeface="TimesNewRomanPSMT"/>
              <a:defRPr spc="70" sz="3500"/>
            </a:pPr>
            <a:r>
              <a:t>Introduction</a:t>
            </a:r>
          </a:p>
          <a:p>
            <a:pPr marL="361949" indent="-222249">
              <a:lnSpc>
                <a:spcPct val="100000"/>
              </a:lnSpc>
              <a:spcBef>
                <a:spcPts val="4000"/>
              </a:spcBef>
              <a:buClr>
                <a:srgbClr val="374151"/>
              </a:buClr>
              <a:buFont typeface="TimesNewRomanPSMT"/>
              <a:defRPr spc="70" sz="3500"/>
            </a:pPr>
            <a:r>
              <a:t>Topic 1: PEP-8 Code Style for Python </a:t>
            </a:r>
          </a:p>
          <a:p>
            <a:pPr marL="361949" indent="-222249">
              <a:lnSpc>
                <a:spcPct val="100000"/>
              </a:lnSpc>
              <a:spcBef>
                <a:spcPts val="4000"/>
              </a:spcBef>
              <a:buClr>
                <a:srgbClr val="374151"/>
              </a:buClr>
              <a:buFont typeface="TimesNewRomanPSMT"/>
              <a:defRPr spc="70" sz="3500"/>
            </a:pPr>
            <a:r>
              <a:t>Topic 2: Git + GitHub Introduction</a:t>
            </a:r>
          </a:p>
          <a:p>
            <a:pPr marL="361949" indent="-222249">
              <a:lnSpc>
                <a:spcPct val="100000"/>
              </a:lnSpc>
              <a:spcBef>
                <a:spcPts val="4000"/>
              </a:spcBef>
              <a:buClr>
                <a:srgbClr val="374151"/>
              </a:buClr>
              <a:buFont typeface="TimesNewRomanPSMT"/>
              <a:defRPr spc="70" sz="3500"/>
            </a:pPr>
            <a:r>
              <a:t>Topic 3: LaTeX Introduction</a:t>
            </a:r>
          </a:p>
          <a:p>
            <a:pPr marL="361949" indent="-222249">
              <a:lnSpc>
                <a:spcPct val="100000"/>
              </a:lnSpc>
              <a:spcBef>
                <a:spcPts val="4000"/>
              </a:spcBef>
              <a:buClr>
                <a:srgbClr val="374151"/>
              </a:buClr>
              <a:buFont typeface="TimesNewRomanPSMT"/>
              <a:defRPr spc="70" sz="3500"/>
            </a:pPr>
            <a:r>
              <a:t>Topic 4: Scientific Writing Tips</a:t>
            </a:r>
          </a:p>
          <a:p>
            <a:pPr marL="361949" indent="-222249">
              <a:lnSpc>
                <a:spcPct val="100000"/>
              </a:lnSpc>
              <a:spcBef>
                <a:spcPts val="4000"/>
              </a:spcBef>
              <a:buClr>
                <a:srgbClr val="374151"/>
              </a:buClr>
              <a:buFont typeface="TimesNewRomanPSMT"/>
              <a:defRPr spc="70" sz="3500"/>
            </a:pPr>
            <a:r>
              <a:t>Q&amp;A and Closing</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Introduction to git and GitHub"/>
          <p:cNvSpPr txBox="1"/>
          <p:nvPr>
            <p:ph type="title"/>
          </p:nvPr>
        </p:nvSpPr>
        <p:spPr>
          <a:prstGeom prst="rect">
            <a:avLst/>
          </a:prstGeom>
        </p:spPr>
        <p:txBody>
          <a:bodyPr/>
          <a:lstStyle>
            <a:lvl1pPr defTabSz="634745">
              <a:defRPr spc="113" sz="5684"/>
            </a:lvl1pPr>
          </a:lstStyle>
          <a:p>
            <a:pPr/>
            <a:r>
              <a:t>Introduction to git and GitHub</a:t>
            </a:r>
          </a:p>
        </p:txBody>
      </p:sp>
      <p:sp>
        <p:nvSpPr>
          <p:cNvPr id="232" name="What is Git?…"/>
          <p:cNvSpPr txBox="1"/>
          <p:nvPr/>
        </p:nvSpPr>
        <p:spPr>
          <a:xfrm>
            <a:off x="4541257" y="3860800"/>
            <a:ext cx="15301486" cy="5994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a:spcBef>
                <a:spcPts val="4000"/>
              </a:spcBef>
              <a:defRPr spc="70"/>
            </a:pPr>
            <a:r>
              <a:t>What is </a:t>
            </a:r>
            <a:r>
              <a:rPr>
                <a:latin typeface="Avenir Heavy"/>
                <a:ea typeface="Avenir Heavy"/>
                <a:cs typeface="Avenir Heavy"/>
                <a:sym typeface="Avenir Heavy"/>
              </a:rPr>
              <a:t>Git</a:t>
            </a:r>
            <a:r>
              <a:t>?</a:t>
            </a:r>
          </a:p>
          <a:p>
            <a:pPr marL="834231" indent="-694531" algn="l">
              <a:spcBef>
                <a:spcPts val="4000"/>
              </a:spcBef>
              <a:buClr>
                <a:srgbClr val="D1D5DB"/>
              </a:buClr>
              <a:buSzPct val="75000"/>
              <a:buFont typeface="TimesNewRomanPSMT"/>
              <a:buChar char="•"/>
              <a:defRPr spc="70"/>
            </a:pPr>
            <a:r>
              <a:rPr>
                <a:latin typeface="Avenir Heavy"/>
                <a:ea typeface="Avenir Heavy"/>
                <a:cs typeface="Avenir Heavy"/>
                <a:sym typeface="Avenir Heavy"/>
              </a:rPr>
              <a:t>Git - </a:t>
            </a:r>
            <a:r>
              <a:t>distributed version control system that tracks changes in a set of computer files, commonly employed to facilitate collaboration among programmers engaged in common source code development throughout the software development process.</a:t>
            </a:r>
          </a:p>
          <a:p>
            <a:pPr algn="l">
              <a:spcBef>
                <a:spcPts val="4000"/>
              </a:spcBef>
              <a:defRPr spc="70"/>
            </a:pPr>
            <a:r>
              <a:t>Git has become the most popular distributed version control system, with nearly 95% of developers reporting it as their primary version control system</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Introduction to git and GitHub"/>
          <p:cNvSpPr txBox="1"/>
          <p:nvPr>
            <p:ph type="title"/>
          </p:nvPr>
        </p:nvSpPr>
        <p:spPr>
          <a:prstGeom prst="rect">
            <a:avLst/>
          </a:prstGeom>
        </p:spPr>
        <p:txBody>
          <a:bodyPr/>
          <a:lstStyle>
            <a:lvl1pPr defTabSz="634745">
              <a:defRPr spc="113" sz="5684"/>
            </a:lvl1pPr>
          </a:lstStyle>
          <a:p>
            <a:pPr/>
            <a:r>
              <a:t>Introduction to git and GitHub</a:t>
            </a:r>
          </a:p>
        </p:txBody>
      </p:sp>
      <p:sp>
        <p:nvSpPr>
          <p:cNvPr id="235" name="GitHub (https://github.com/) - a developer platform that allows developers to create, store, and manage their code.…"/>
          <p:cNvSpPr txBox="1"/>
          <p:nvPr/>
        </p:nvSpPr>
        <p:spPr>
          <a:xfrm>
            <a:off x="3391314" y="7180000"/>
            <a:ext cx="18482721" cy="4775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a:spcBef>
                <a:spcPts val="4000"/>
              </a:spcBef>
              <a:defRPr spc="70"/>
            </a:pPr>
            <a:r>
              <a:rPr>
                <a:latin typeface="Avenir Heavy"/>
                <a:ea typeface="Avenir Heavy"/>
                <a:cs typeface="Avenir Heavy"/>
                <a:sym typeface="Avenir Heavy"/>
              </a:rPr>
              <a:t>GitHub</a:t>
            </a:r>
            <a:r>
              <a:t> (</a:t>
            </a:r>
            <a:r>
              <a:rPr>
                <a:hlinkClick r:id="rId2" invalidUrl="" action="" tgtFrame="" tooltip="" history="1" highlightClick="0" endSnd="0"/>
              </a:rPr>
              <a:t>https://github.com/</a:t>
            </a:r>
            <a:r>
              <a:t>) - a developer platform that allows developers to create, store, and manage their code.</a:t>
            </a:r>
          </a:p>
          <a:p>
            <a:pPr algn="l">
              <a:spcBef>
                <a:spcPts val="4000"/>
              </a:spcBef>
              <a:defRPr spc="70"/>
            </a:pPr>
            <a:r>
              <a:rPr>
                <a:latin typeface="Avenir Heavy"/>
                <a:ea typeface="Avenir Heavy"/>
                <a:cs typeface="Avenir Heavy"/>
                <a:sym typeface="Avenir Heavy"/>
              </a:rPr>
              <a:t>GitHub</a:t>
            </a:r>
            <a:r>
              <a:t> acts as a central hub for project management, enabling developers to contribute, review, and merge code seamlessly.</a:t>
            </a:r>
          </a:p>
          <a:p>
            <a:pPr algn="l">
              <a:spcBef>
                <a:spcPts val="4000"/>
              </a:spcBef>
              <a:defRPr spc="70"/>
            </a:pPr>
            <a:r>
              <a:t>It uses </a:t>
            </a:r>
            <a:r>
              <a:rPr>
                <a:latin typeface="Avenir Heavy"/>
                <a:ea typeface="Avenir Heavy"/>
                <a:cs typeface="Avenir Heavy"/>
                <a:sym typeface="Avenir Heavy"/>
              </a:rPr>
              <a:t>Git</a:t>
            </a:r>
            <a:r>
              <a:t> software + access control, bug tracking, task management, and other useful features</a:t>
            </a:r>
          </a:p>
        </p:txBody>
      </p:sp>
      <p:pic>
        <p:nvPicPr>
          <p:cNvPr id="236" name="Image" descr="Image"/>
          <p:cNvPicPr>
            <a:picLocks noChangeAspect="1"/>
          </p:cNvPicPr>
          <p:nvPr/>
        </p:nvPicPr>
        <p:blipFill>
          <a:blip r:embed="rId3">
            <a:extLst/>
          </a:blip>
          <a:stretch>
            <a:fillRect/>
          </a:stretch>
        </p:blipFill>
        <p:spPr>
          <a:xfrm>
            <a:off x="9309242" y="2660369"/>
            <a:ext cx="6646866" cy="3738863"/>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 name="Introduction to git and GitHub - features"/>
          <p:cNvSpPr txBox="1"/>
          <p:nvPr>
            <p:ph type="title"/>
          </p:nvPr>
        </p:nvSpPr>
        <p:spPr>
          <a:prstGeom prst="rect">
            <a:avLst/>
          </a:prstGeom>
        </p:spPr>
        <p:txBody>
          <a:bodyPr/>
          <a:lstStyle>
            <a:lvl1pPr defTabSz="634745">
              <a:defRPr spc="113" sz="5684"/>
            </a:lvl1pPr>
          </a:lstStyle>
          <a:p>
            <a:pPr/>
            <a:r>
              <a:t>Introduction to git and GitHub - features</a:t>
            </a:r>
          </a:p>
        </p:txBody>
      </p:sp>
      <p:sp>
        <p:nvSpPr>
          <p:cNvPr id="239" name="Branching:…"/>
          <p:cNvSpPr txBox="1"/>
          <p:nvPr/>
        </p:nvSpPr>
        <p:spPr>
          <a:xfrm>
            <a:off x="640107" y="3511550"/>
            <a:ext cx="23103787" cy="8128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a:spcBef>
                <a:spcPts val="4000"/>
              </a:spcBef>
              <a:defRPr spc="70"/>
            </a:pPr>
            <a:r>
              <a:t>	</a:t>
            </a:r>
            <a:r>
              <a:rPr>
                <a:latin typeface="Avenir Heavy"/>
                <a:ea typeface="Avenir Heavy"/>
                <a:cs typeface="Avenir Heavy"/>
                <a:sym typeface="Avenir Heavy"/>
              </a:rPr>
              <a:t>Branching</a:t>
            </a:r>
            <a:r>
              <a:t>:</a:t>
            </a:r>
          </a:p>
          <a:p>
            <a:pPr lvl="1" indent="342900" algn="l">
              <a:spcBef>
                <a:spcPts val="4000"/>
              </a:spcBef>
              <a:defRPr spc="70"/>
            </a:pPr>
            <a:r>
              <a:t>GitHub allows the creation of branches, enabling developers to work on features or bug fixes independently without affecting the main codebase.</a:t>
            </a:r>
          </a:p>
          <a:p>
            <a:pPr lvl="2" indent="685800" algn="l">
              <a:spcBef>
                <a:spcPts val="4000"/>
              </a:spcBef>
              <a:defRPr spc="70"/>
            </a:pPr>
            <a:r>
              <a:rPr>
                <a:latin typeface="Avenir Heavy"/>
                <a:ea typeface="Avenir Heavy"/>
                <a:cs typeface="Avenir Heavy"/>
                <a:sym typeface="Avenir Heavy"/>
              </a:rPr>
              <a:t>Pull Requests</a:t>
            </a:r>
            <a:r>
              <a:t>:</a:t>
            </a:r>
          </a:p>
          <a:p>
            <a:pPr lvl="1" indent="342900" algn="l">
              <a:spcBef>
                <a:spcPts val="4000"/>
              </a:spcBef>
              <a:defRPr spc="70"/>
            </a:pPr>
            <a:r>
              <a:t>Developers propose changes through pull requests, allowing for peer review and discussion before merging the code into the main branch.</a:t>
            </a:r>
          </a:p>
          <a:p>
            <a:pPr lvl="2" indent="685800" algn="l">
              <a:spcBef>
                <a:spcPts val="4000"/>
              </a:spcBef>
              <a:defRPr spc="70"/>
            </a:pPr>
            <a:r>
              <a:rPr>
                <a:latin typeface="Avenir Heavy"/>
                <a:ea typeface="Avenir Heavy"/>
                <a:cs typeface="Avenir Heavy"/>
                <a:sym typeface="Avenir Heavy"/>
              </a:rPr>
              <a:t>Issue Tracking</a:t>
            </a:r>
            <a:r>
              <a:t>:</a:t>
            </a:r>
          </a:p>
          <a:p>
            <a:pPr lvl="1" indent="342900" algn="l">
              <a:spcBef>
                <a:spcPts val="4000"/>
              </a:spcBef>
              <a:defRPr spc="70"/>
            </a:pPr>
            <a:r>
              <a:t>GitHub provides a robust issue tracking system, aiding in identifying, prioritizing, and resolving bugs or implementing new features.</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Introduction to git and GitHub - commands"/>
          <p:cNvSpPr txBox="1"/>
          <p:nvPr>
            <p:ph type="title"/>
          </p:nvPr>
        </p:nvSpPr>
        <p:spPr>
          <a:prstGeom prst="rect">
            <a:avLst/>
          </a:prstGeom>
        </p:spPr>
        <p:txBody>
          <a:bodyPr/>
          <a:lstStyle>
            <a:lvl1pPr defTabSz="634745">
              <a:defRPr spc="113" sz="5684"/>
            </a:lvl1pPr>
          </a:lstStyle>
          <a:p>
            <a:pPr/>
            <a:r>
              <a:t>Introduction to git and GitHub - commands</a:t>
            </a:r>
          </a:p>
        </p:txBody>
      </p:sp>
      <p:pic>
        <p:nvPicPr>
          <p:cNvPr id="242" name="Screenshot 2024-01-12 at 18.13.46.png" descr="Screenshot 2024-01-12 at 18.13.46.png"/>
          <p:cNvPicPr>
            <a:picLocks noChangeAspect="1"/>
          </p:cNvPicPr>
          <p:nvPr/>
        </p:nvPicPr>
        <p:blipFill>
          <a:blip r:embed="rId2">
            <a:extLst/>
          </a:blip>
          <a:stretch>
            <a:fillRect/>
          </a:stretch>
        </p:blipFill>
        <p:spPr>
          <a:xfrm>
            <a:off x="2806751" y="3956049"/>
            <a:ext cx="18542001" cy="5803901"/>
          </a:xfrm>
          <a:prstGeom prst="rect">
            <a:avLst/>
          </a:prstGeom>
          <a:ln w="12700">
            <a:miter lim="400000"/>
          </a:ln>
          <a:effectLst>
            <a:outerShdw sx="100000" sy="100000" kx="0" ky="0" algn="b" rotWithShape="0" blurRad="127000" dist="76200" dir="2700000">
              <a:srgbClr val="000000">
                <a:alpha val="75000"/>
              </a:srgbClr>
            </a:outerShdw>
          </a:effectLst>
        </p:spPr>
      </p:pic>
      <p:sp>
        <p:nvSpPr>
          <p:cNvPr id="243" name="GitHub Cheat Sheet can be found here"/>
          <p:cNvSpPr txBox="1"/>
          <p:nvPr/>
        </p:nvSpPr>
        <p:spPr>
          <a:xfrm>
            <a:off x="8096332" y="11023395"/>
            <a:ext cx="7962838"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r>
              <a:t>GitHub Cheat Sheet can be found </a:t>
            </a:r>
            <a:r>
              <a:rPr u="sng">
                <a:hlinkClick r:id="rId3" invalidUrl="" action="" tgtFrame="" tooltip="" history="1" highlightClick="0" endSnd="0"/>
              </a:rPr>
              <a:t>here</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Introduction to git and GitHub - commands"/>
          <p:cNvSpPr txBox="1"/>
          <p:nvPr>
            <p:ph type="title"/>
          </p:nvPr>
        </p:nvSpPr>
        <p:spPr>
          <a:prstGeom prst="rect">
            <a:avLst/>
          </a:prstGeom>
        </p:spPr>
        <p:txBody>
          <a:bodyPr/>
          <a:lstStyle>
            <a:lvl1pPr defTabSz="634745">
              <a:defRPr spc="113" sz="5684"/>
            </a:lvl1pPr>
          </a:lstStyle>
          <a:p>
            <a:pPr/>
            <a:r>
              <a:t>Introduction to git and GitHub - commands</a:t>
            </a:r>
          </a:p>
        </p:txBody>
      </p:sp>
      <p:sp>
        <p:nvSpPr>
          <p:cNvPr id="246" name="Clone Repository:…"/>
          <p:cNvSpPr txBox="1"/>
          <p:nvPr/>
        </p:nvSpPr>
        <p:spPr>
          <a:xfrm>
            <a:off x="337659" y="2465171"/>
            <a:ext cx="17383532" cy="878565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a:lnSpc>
                <a:spcPts val="2500"/>
              </a:lnSpc>
              <a:spcBef>
                <a:spcPts val="3000"/>
              </a:spcBef>
              <a:defRPr spc="48" sz="2400"/>
            </a:pPr>
            <a:r>
              <a:t>	Clone Repository:</a:t>
            </a:r>
          </a:p>
          <a:p>
            <a:pPr lvl="1" marL="1462808" indent="-865908" algn="l">
              <a:lnSpc>
                <a:spcPts val="2500"/>
              </a:lnSpc>
              <a:spcBef>
                <a:spcPts val="3000"/>
              </a:spcBef>
              <a:buClr>
                <a:srgbClr val="D1D5DB"/>
              </a:buClr>
              <a:buSzPct val="75000"/>
              <a:buFont typeface="Monaco"/>
              <a:buChar char="•"/>
              <a:defRPr spc="48" sz="2400"/>
            </a:pPr>
            <a:r>
              <a:rPr i="1">
                <a:latin typeface="Avenir Heavy"/>
                <a:ea typeface="Avenir Heavy"/>
                <a:cs typeface="Avenir Heavy"/>
                <a:sym typeface="Avenir Heavy"/>
              </a:rPr>
              <a:t>git clone [repository_url]</a:t>
            </a:r>
            <a:r>
              <a:t>: Creates a local copy of a GitHub repository on your machine.</a:t>
            </a:r>
          </a:p>
          <a:p>
            <a:pPr algn="l">
              <a:lnSpc>
                <a:spcPts val="2500"/>
              </a:lnSpc>
              <a:spcBef>
                <a:spcPts val="3000"/>
              </a:spcBef>
              <a:defRPr spc="48" sz="2400"/>
            </a:pPr>
            <a:r>
              <a:t>	Create a Branch:</a:t>
            </a:r>
          </a:p>
          <a:p>
            <a:pPr lvl="1" marL="1462808" indent="-865908" algn="l">
              <a:lnSpc>
                <a:spcPts val="2500"/>
              </a:lnSpc>
              <a:spcBef>
                <a:spcPts val="3000"/>
              </a:spcBef>
              <a:buClr>
                <a:srgbClr val="D1D5DB"/>
              </a:buClr>
              <a:buSzPct val="75000"/>
              <a:buFont typeface="Monaco"/>
              <a:buChar char="•"/>
              <a:defRPr spc="48" sz="2400"/>
            </a:pPr>
            <a:r>
              <a:rPr i="1">
                <a:latin typeface="Avenir Heavy"/>
                <a:ea typeface="Avenir Heavy"/>
                <a:cs typeface="Avenir Heavy"/>
                <a:sym typeface="Avenir Heavy"/>
              </a:rPr>
              <a:t>git branch [branch_name]</a:t>
            </a:r>
            <a:r>
              <a:t> and </a:t>
            </a:r>
            <a:r>
              <a:rPr i="1">
                <a:latin typeface="Avenir Heavy"/>
                <a:ea typeface="Avenir Heavy"/>
                <a:cs typeface="Avenir Heavy"/>
                <a:sym typeface="Avenir Heavy"/>
              </a:rPr>
              <a:t>git checkout [branch_name]</a:t>
            </a:r>
            <a:r>
              <a:t>: Establishes and switches to a new branch for independent development.</a:t>
            </a:r>
          </a:p>
          <a:p>
            <a:pPr algn="l">
              <a:lnSpc>
                <a:spcPts val="2500"/>
              </a:lnSpc>
              <a:spcBef>
                <a:spcPts val="3000"/>
              </a:spcBef>
              <a:defRPr spc="48" sz="2400"/>
            </a:pPr>
            <a:r>
              <a:t>	Commit Changes:</a:t>
            </a:r>
          </a:p>
          <a:p>
            <a:pPr lvl="1" marL="1462808" indent="-865908" algn="l">
              <a:lnSpc>
                <a:spcPts val="2500"/>
              </a:lnSpc>
              <a:spcBef>
                <a:spcPts val="3000"/>
              </a:spcBef>
              <a:buClr>
                <a:srgbClr val="D1D5DB"/>
              </a:buClr>
              <a:buSzPct val="75000"/>
              <a:buFont typeface="Monaco"/>
              <a:buChar char="•"/>
              <a:defRPr spc="48" sz="2400"/>
            </a:pPr>
            <a:r>
              <a:rPr i="1">
                <a:latin typeface="Avenir Heavy"/>
                <a:ea typeface="Avenir Heavy"/>
                <a:cs typeface="Avenir Heavy"/>
                <a:sym typeface="Avenir Heavy"/>
              </a:rPr>
              <a:t>git add .</a:t>
            </a:r>
            <a:r>
              <a:t> and </a:t>
            </a:r>
            <a:r>
              <a:rPr i="1">
                <a:latin typeface="Avenir Heavy"/>
                <a:ea typeface="Avenir Heavy"/>
                <a:cs typeface="Avenir Heavy"/>
                <a:sym typeface="Avenir Heavy"/>
              </a:rPr>
              <a:t>git commit -m "Your commit message"</a:t>
            </a:r>
            <a:r>
              <a:t>: Stages and commits changes locally.</a:t>
            </a:r>
          </a:p>
          <a:p>
            <a:pPr algn="l">
              <a:lnSpc>
                <a:spcPts val="2500"/>
              </a:lnSpc>
              <a:spcBef>
                <a:spcPts val="3000"/>
              </a:spcBef>
              <a:defRPr spc="48" sz="2400"/>
            </a:pPr>
            <a:r>
              <a:t>	Merge Branches:</a:t>
            </a:r>
          </a:p>
          <a:p>
            <a:pPr lvl="1" marL="1462808" indent="-865908" algn="l">
              <a:lnSpc>
                <a:spcPts val="2500"/>
              </a:lnSpc>
              <a:spcBef>
                <a:spcPts val="3000"/>
              </a:spcBef>
              <a:buClr>
                <a:srgbClr val="D1D5DB"/>
              </a:buClr>
              <a:buSzPct val="75000"/>
              <a:buFont typeface="Monaco"/>
              <a:buChar char="•"/>
              <a:defRPr spc="48" sz="2400"/>
            </a:pPr>
            <a:r>
              <a:rPr i="1">
                <a:latin typeface="Avenir Heavy"/>
                <a:ea typeface="Avenir Heavy"/>
                <a:cs typeface="Avenir Heavy"/>
                <a:sym typeface="Avenir Heavy"/>
              </a:rPr>
              <a:t>git merge [branch_name]</a:t>
            </a:r>
            <a:r>
              <a:t>: Combines changes from one branch into another, often used to integrate features or bug fixes.</a:t>
            </a:r>
          </a:p>
          <a:p>
            <a:pPr algn="l">
              <a:lnSpc>
                <a:spcPts val="2500"/>
              </a:lnSpc>
              <a:spcBef>
                <a:spcPts val="3000"/>
              </a:spcBef>
              <a:defRPr spc="48" sz="2400"/>
            </a:pPr>
            <a:r>
              <a:t>	Push Changes:</a:t>
            </a:r>
          </a:p>
          <a:p>
            <a:pPr lvl="1" marL="1462808" indent="-865908" algn="l">
              <a:lnSpc>
                <a:spcPts val="2500"/>
              </a:lnSpc>
              <a:spcBef>
                <a:spcPts val="3000"/>
              </a:spcBef>
              <a:buClr>
                <a:srgbClr val="D1D5DB"/>
              </a:buClr>
              <a:buSzPct val="75000"/>
              <a:buFont typeface="Monaco"/>
              <a:buChar char="•"/>
              <a:defRPr spc="48" sz="2400"/>
            </a:pPr>
            <a:r>
              <a:rPr i="1">
                <a:latin typeface="Avenir Heavy"/>
                <a:ea typeface="Avenir Heavy"/>
                <a:cs typeface="Avenir Heavy"/>
                <a:sym typeface="Avenir Heavy"/>
              </a:rPr>
              <a:t>git push origin [branch_name]</a:t>
            </a:r>
            <a:r>
              <a:t>: Uploads local changes to the GitHub repository.</a:t>
            </a:r>
          </a:p>
          <a:p>
            <a:pPr algn="l">
              <a:lnSpc>
                <a:spcPts val="2500"/>
              </a:lnSpc>
              <a:spcBef>
                <a:spcPts val="3000"/>
              </a:spcBef>
              <a:defRPr spc="48" sz="2400"/>
            </a:pPr>
            <a:r>
              <a:t>	Pull Changes:</a:t>
            </a:r>
          </a:p>
          <a:p>
            <a:pPr lvl="1" marL="1462808" indent="-865908" algn="l">
              <a:lnSpc>
                <a:spcPts val="2500"/>
              </a:lnSpc>
              <a:spcBef>
                <a:spcPts val="3000"/>
              </a:spcBef>
              <a:buClr>
                <a:srgbClr val="D1D5DB"/>
              </a:buClr>
              <a:buSzPct val="75000"/>
              <a:buFont typeface="Monaco"/>
              <a:buChar char="•"/>
              <a:defRPr spc="48" sz="2400"/>
            </a:pPr>
            <a:r>
              <a:rPr i="1">
                <a:latin typeface="Avenir Heavy"/>
                <a:ea typeface="Avenir Heavy"/>
                <a:cs typeface="Avenir Heavy"/>
                <a:sym typeface="Avenir Heavy"/>
              </a:rPr>
              <a:t>git pull origin [branch_name]</a:t>
            </a:r>
            <a:r>
              <a:t>: Retrieves changes from the GitHub repository to your local machine.</a:t>
            </a:r>
          </a:p>
        </p:txBody>
      </p:sp>
      <p:pic>
        <p:nvPicPr>
          <p:cNvPr id="247" name="Image" descr="Image"/>
          <p:cNvPicPr>
            <a:picLocks noChangeAspect="1"/>
          </p:cNvPicPr>
          <p:nvPr/>
        </p:nvPicPr>
        <p:blipFill>
          <a:blip r:embed="rId2">
            <a:extLst/>
          </a:blip>
          <a:stretch>
            <a:fillRect/>
          </a:stretch>
        </p:blipFill>
        <p:spPr>
          <a:xfrm>
            <a:off x="18044914" y="2711449"/>
            <a:ext cx="5877799" cy="8293101"/>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 name="Introduction to git and GitHub - best practices"/>
          <p:cNvSpPr txBox="1"/>
          <p:nvPr>
            <p:ph type="title"/>
          </p:nvPr>
        </p:nvSpPr>
        <p:spPr>
          <a:prstGeom prst="rect">
            <a:avLst/>
          </a:prstGeom>
        </p:spPr>
        <p:txBody>
          <a:bodyPr/>
          <a:lstStyle>
            <a:lvl1pPr defTabSz="634745">
              <a:defRPr spc="113" sz="5684"/>
            </a:lvl1pPr>
          </a:lstStyle>
          <a:p>
            <a:pPr/>
            <a:r>
              <a:t>Introduction to git and GitHub - best practices</a:t>
            </a:r>
          </a:p>
        </p:txBody>
      </p:sp>
      <p:sp>
        <p:nvSpPr>
          <p:cNvPr id="250" name="Descriptive Commit Messages:…"/>
          <p:cNvSpPr txBox="1"/>
          <p:nvPr/>
        </p:nvSpPr>
        <p:spPr>
          <a:xfrm>
            <a:off x="468229" y="3378781"/>
            <a:ext cx="13273565" cy="834115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a:lnSpc>
                <a:spcPts val="2500"/>
              </a:lnSpc>
              <a:spcBef>
                <a:spcPts val="3000"/>
              </a:spcBef>
              <a:defRPr spc="48" sz="2400"/>
            </a:pPr>
            <a:r>
              <a:t>	</a:t>
            </a:r>
            <a:r>
              <a:rPr>
                <a:latin typeface="Avenir Heavy"/>
                <a:ea typeface="Avenir Heavy"/>
                <a:cs typeface="Avenir Heavy"/>
                <a:sym typeface="Avenir Heavy"/>
              </a:rPr>
              <a:t>Descriptive Commit Messages</a:t>
            </a:r>
            <a:r>
              <a:t>:</a:t>
            </a:r>
          </a:p>
          <a:p>
            <a:pPr lvl="1" marL="1354570" indent="-757670" algn="l">
              <a:lnSpc>
                <a:spcPts val="2500"/>
              </a:lnSpc>
              <a:spcBef>
                <a:spcPts val="3000"/>
              </a:spcBef>
              <a:buClr>
                <a:srgbClr val="D1D5DB"/>
              </a:buClr>
              <a:buSzPct val="75000"/>
              <a:buFont typeface="TimesNewRomanPSMT"/>
              <a:buChar char="•"/>
              <a:defRPr spc="48" sz="2400"/>
            </a:pPr>
            <a:r>
              <a:t>Craft concise, yet informative commit messages to clearly convey the purpose of each change.</a:t>
            </a:r>
          </a:p>
          <a:p>
            <a:pPr algn="l">
              <a:lnSpc>
                <a:spcPts val="2500"/>
              </a:lnSpc>
              <a:spcBef>
                <a:spcPts val="3000"/>
              </a:spcBef>
              <a:defRPr spc="48" sz="2400"/>
            </a:pPr>
            <a:r>
              <a:t>	</a:t>
            </a:r>
            <a:r>
              <a:rPr>
                <a:latin typeface="Avenir Heavy"/>
                <a:ea typeface="Avenir Heavy"/>
                <a:cs typeface="Avenir Heavy"/>
                <a:sym typeface="Avenir Heavy"/>
              </a:rPr>
              <a:t>Regular Pull Requests</a:t>
            </a:r>
            <a:r>
              <a:t>:</a:t>
            </a:r>
          </a:p>
          <a:p>
            <a:pPr lvl="1" marL="1354570" indent="-757670" algn="l">
              <a:lnSpc>
                <a:spcPts val="2500"/>
              </a:lnSpc>
              <a:spcBef>
                <a:spcPts val="3000"/>
              </a:spcBef>
              <a:buClr>
                <a:srgbClr val="D1D5DB"/>
              </a:buClr>
              <a:buSzPct val="75000"/>
              <a:buFont typeface="TimesNewRomanPSMT"/>
              <a:buChar char="•"/>
              <a:defRPr spc="48" sz="2400"/>
            </a:pPr>
            <a:r>
              <a:t>Submit regular pull requests to keep team members informed about ongoing work and solicit feedback.</a:t>
            </a:r>
          </a:p>
          <a:p>
            <a:pPr algn="l">
              <a:lnSpc>
                <a:spcPts val="2500"/>
              </a:lnSpc>
              <a:spcBef>
                <a:spcPts val="3000"/>
              </a:spcBef>
              <a:defRPr spc="48" sz="2400"/>
            </a:pPr>
            <a:r>
              <a:t>	</a:t>
            </a:r>
            <a:r>
              <a:rPr>
                <a:latin typeface="Avenir Heavy"/>
                <a:ea typeface="Avenir Heavy"/>
                <a:cs typeface="Avenir Heavy"/>
                <a:sym typeface="Avenir Heavy"/>
              </a:rPr>
              <a:t>Branch Cleanup</a:t>
            </a:r>
            <a:r>
              <a:t>:</a:t>
            </a:r>
          </a:p>
          <a:p>
            <a:pPr lvl="1" marL="1354570" indent="-757670" algn="l">
              <a:lnSpc>
                <a:spcPts val="2500"/>
              </a:lnSpc>
              <a:spcBef>
                <a:spcPts val="3000"/>
              </a:spcBef>
              <a:buClr>
                <a:srgbClr val="D1D5DB"/>
              </a:buClr>
              <a:buSzPct val="75000"/>
              <a:buFont typeface="TimesNewRomanPSMT"/>
              <a:buChar char="•"/>
              <a:defRPr spc="48" sz="2400"/>
            </a:pPr>
            <a:r>
              <a:t>Delete branches after they have been merged to maintain a clean repository and avoid clutter.</a:t>
            </a:r>
          </a:p>
          <a:p>
            <a:pPr algn="l">
              <a:lnSpc>
                <a:spcPts val="2500"/>
              </a:lnSpc>
              <a:spcBef>
                <a:spcPts val="3000"/>
              </a:spcBef>
              <a:defRPr spc="48" sz="2400"/>
            </a:pPr>
            <a:r>
              <a:t>	</a:t>
            </a:r>
            <a:r>
              <a:rPr>
                <a:latin typeface="Avenir Heavy"/>
                <a:ea typeface="Avenir Heavy"/>
                <a:cs typeface="Avenir Heavy"/>
                <a:sym typeface="Avenir Heavy"/>
              </a:rPr>
              <a:t>Code Reviews</a:t>
            </a:r>
            <a:r>
              <a:t>:</a:t>
            </a:r>
          </a:p>
          <a:p>
            <a:pPr lvl="1" marL="1354570" indent="-757670" algn="l">
              <a:lnSpc>
                <a:spcPts val="2500"/>
              </a:lnSpc>
              <a:spcBef>
                <a:spcPts val="3000"/>
              </a:spcBef>
              <a:buClr>
                <a:srgbClr val="D1D5DB"/>
              </a:buClr>
              <a:buSzPct val="75000"/>
              <a:buFont typeface="TimesNewRomanPSMT"/>
              <a:buChar char="•"/>
              <a:defRPr spc="48" sz="2400"/>
            </a:pPr>
            <a:r>
              <a:t>Actively engage in code reviews to ensure code quality, catch errors, and share knowledge within the team.</a:t>
            </a:r>
          </a:p>
          <a:p>
            <a:pPr algn="l">
              <a:lnSpc>
                <a:spcPts val="2500"/>
              </a:lnSpc>
              <a:spcBef>
                <a:spcPts val="3000"/>
              </a:spcBef>
              <a:defRPr spc="48" sz="2400"/>
            </a:pPr>
            <a:r>
              <a:t>	</a:t>
            </a:r>
            <a:r>
              <a:rPr>
                <a:latin typeface="Avenir Heavy"/>
                <a:ea typeface="Avenir Heavy"/>
                <a:cs typeface="Avenir Heavy"/>
                <a:sym typeface="Avenir Heavy"/>
              </a:rPr>
              <a:t>Continuous Integration</a:t>
            </a:r>
            <a:r>
              <a:t>:</a:t>
            </a:r>
          </a:p>
          <a:p>
            <a:pPr lvl="1" marL="1354570" indent="-757670" algn="l">
              <a:lnSpc>
                <a:spcPts val="2500"/>
              </a:lnSpc>
              <a:spcBef>
                <a:spcPts val="3000"/>
              </a:spcBef>
              <a:buClr>
                <a:srgbClr val="D1D5DB"/>
              </a:buClr>
              <a:buSzPct val="75000"/>
              <a:buFont typeface="TimesNewRomanPSMT"/>
              <a:buChar char="•"/>
              <a:defRPr spc="48" sz="2400"/>
            </a:pPr>
            <a:r>
              <a:t>Integrate tools like Travis CI or GitHub Actions to automate testing and ensure code quality before merging.</a:t>
            </a:r>
          </a:p>
        </p:txBody>
      </p:sp>
      <p:pic>
        <p:nvPicPr>
          <p:cNvPr id="251" name="Image" descr="Image"/>
          <p:cNvPicPr>
            <a:picLocks noChangeAspect="1"/>
          </p:cNvPicPr>
          <p:nvPr/>
        </p:nvPicPr>
        <p:blipFill>
          <a:blip r:embed="rId2">
            <a:extLst/>
          </a:blip>
          <a:stretch>
            <a:fillRect/>
          </a:stretch>
        </p:blipFill>
        <p:spPr>
          <a:xfrm>
            <a:off x="14173455" y="4787684"/>
            <a:ext cx="9679645" cy="5523351"/>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Introduction to latex"/>
          <p:cNvSpPr txBox="1"/>
          <p:nvPr>
            <p:ph type="title"/>
          </p:nvPr>
        </p:nvSpPr>
        <p:spPr>
          <a:prstGeom prst="rect">
            <a:avLst/>
          </a:prstGeom>
        </p:spPr>
        <p:txBody>
          <a:bodyPr/>
          <a:lstStyle>
            <a:lvl1pPr defTabSz="634745">
              <a:defRPr spc="113" sz="5684"/>
            </a:lvl1pPr>
          </a:lstStyle>
          <a:p>
            <a:pPr/>
            <a:r>
              <a:t>Introduction to latex</a:t>
            </a:r>
          </a:p>
        </p:txBody>
      </p:sp>
      <p:sp>
        <p:nvSpPr>
          <p:cNvPr id="254" name="What is LaTeX?…"/>
          <p:cNvSpPr txBox="1"/>
          <p:nvPr/>
        </p:nvSpPr>
        <p:spPr>
          <a:xfrm>
            <a:off x="725812" y="3467099"/>
            <a:ext cx="13354850" cy="8229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a:spcBef>
                <a:spcPts val="4000"/>
              </a:spcBef>
              <a:defRPr spc="70"/>
            </a:pPr>
            <a:r>
              <a:t>	What is </a:t>
            </a:r>
            <a:r>
              <a:rPr>
                <a:latin typeface="Avenir Heavy"/>
                <a:ea typeface="Avenir Heavy"/>
                <a:cs typeface="Avenir Heavy"/>
                <a:sym typeface="Avenir Heavy"/>
              </a:rPr>
              <a:t>LaTeX</a:t>
            </a:r>
            <a:r>
              <a:t>?</a:t>
            </a:r>
          </a:p>
          <a:p>
            <a:pPr lvl="1" marL="1291431" indent="-694531" algn="l">
              <a:spcBef>
                <a:spcPts val="4000"/>
              </a:spcBef>
              <a:buClr>
                <a:srgbClr val="D1D5DB"/>
              </a:buClr>
              <a:buSzPct val="75000"/>
              <a:buFont typeface="TimesNewRomanPSMT"/>
              <a:buChar char="•"/>
              <a:defRPr spc="70"/>
            </a:pPr>
            <a:r>
              <a:rPr>
                <a:latin typeface="Avenir Heavy"/>
                <a:ea typeface="Avenir Heavy"/>
                <a:cs typeface="Avenir Heavy"/>
                <a:sym typeface="Avenir Heavy"/>
              </a:rPr>
              <a:t>LaTeX</a:t>
            </a:r>
            <a:r>
              <a:t> is a document preparation system widely used for the production of scientific and mathematical documents.</a:t>
            </a:r>
          </a:p>
          <a:p>
            <a:pPr algn="l">
              <a:spcBef>
                <a:spcPts val="4000"/>
              </a:spcBef>
              <a:defRPr spc="70"/>
            </a:pPr>
            <a:r>
              <a:t>	Markup Language:</a:t>
            </a:r>
          </a:p>
          <a:p>
            <a:pPr lvl="1" marL="1291431" indent="-694531" algn="l">
              <a:spcBef>
                <a:spcPts val="4000"/>
              </a:spcBef>
              <a:buClr>
                <a:srgbClr val="D1D5DB"/>
              </a:buClr>
              <a:buSzPct val="75000"/>
              <a:buFont typeface="TimesNewRomanPSMT"/>
              <a:buChar char="•"/>
              <a:defRPr spc="70"/>
            </a:pPr>
            <a:r>
              <a:t>Unlike WYSIWYG editors, </a:t>
            </a:r>
            <a:r>
              <a:rPr>
                <a:latin typeface="Avenir Heavy"/>
                <a:ea typeface="Avenir Heavy"/>
                <a:cs typeface="Avenir Heavy"/>
                <a:sym typeface="Avenir Heavy"/>
              </a:rPr>
              <a:t>LaTeX</a:t>
            </a:r>
            <a:r>
              <a:t> uses markup tags to define document structure and formatting.</a:t>
            </a:r>
          </a:p>
          <a:p>
            <a:pPr algn="l">
              <a:spcBef>
                <a:spcPts val="4000"/>
              </a:spcBef>
              <a:defRPr spc="70"/>
            </a:pPr>
            <a:r>
              <a:t>Understanding </a:t>
            </a:r>
            <a:r>
              <a:rPr>
                <a:latin typeface="Avenir Heavy"/>
                <a:ea typeface="Avenir Heavy"/>
                <a:cs typeface="Avenir Heavy"/>
                <a:sym typeface="Avenir Heavy"/>
              </a:rPr>
              <a:t>LaTeX</a:t>
            </a:r>
            <a:r>
              <a:t> is crucial for creating professional-looking documents, especially in academic and technical contexts.</a:t>
            </a:r>
          </a:p>
        </p:txBody>
      </p:sp>
      <p:pic>
        <p:nvPicPr>
          <p:cNvPr id="255" name="Image" descr="Image"/>
          <p:cNvPicPr>
            <a:picLocks noChangeAspect="1"/>
          </p:cNvPicPr>
          <p:nvPr/>
        </p:nvPicPr>
        <p:blipFill>
          <a:blip r:embed="rId2">
            <a:extLst/>
          </a:blip>
          <a:stretch>
            <a:fillRect/>
          </a:stretch>
        </p:blipFill>
        <p:spPr>
          <a:xfrm>
            <a:off x="15143092" y="3332579"/>
            <a:ext cx="8498641" cy="8498641"/>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Introduction to latex - Advantages over WYSIWYG Editors"/>
          <p:cNvSpPr txBox="1"/>
          <p:nvPr>
            <p:ph type="title"/>
          </p:nvPr>
        </p:nvSpPr>
        <p:spPr>
          <a:prstGeom prst="rect">
            <a:avLst/>
          </a:prstGeom>
        </p:spPr>
        <p:txBody>
          <a:bodyPr/>
          <a:lstStyle>
            <a:lvl1pPr defTabSz="557022">
              <a:defRPr spc="99" sz="4988"/>
            </a:lvl1pPr>
          </a:lstStyle>
          <a:p>
            <a:pPr/>
            <a:r>
              <a:t>Introduction to latex - Advantages over WYSIWYG Editors</a:t>
            </a:r>
          </a:p>
        </p:txBody>
      </p:sp>
      <p:sp>
        <p:nvSpPr>
          <p:cNvPr id="258" name="Precision and Consistency:…"/>
          <p:cNvSpPr txBox="1"/>
          <p:nvPr/>
        </p:nvSpPr>
        <p:spPr>
          <a:xfrm>
            <a:off x="907038" y="3292997"/>
            <a:ext cx="18112280" cy="802365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a:lnSpc>
                <a:spcPts val="2500"/>
              </a:lnSpc>
              <a:spcBef>
                <a:spcPts val="3000"/>
              </a:spcBef>
              <a:defRPr spc="48" sz="2400"/>
            </a:pPr>
            <a:r>
              <a:t>	</a:t>
            </a:r>
            <a:r>
              <a:rPr>
                <a:latin typeface="Avenir Heavy"/>
                <a:ea typeface="Avenir Heavy"/>
                <a:cs typeface="Avenir Heavy"/>
                <a:sym typeface="Avenir Heavy"/>
              </a:rPr>
              <a:t>Precision and Consistency</a:t>
            </a:r>
            <a:r>
              <a:t>:</a:t>
            </a:r>
          </a:p>
          <a:p>
            <a:pPr lvl="1" marL="1430337" indent="-833437" algn="l">
              <a:lnSpc>
                <a:spcPts val="2500"/>
              </a:lnSpc>
              <a:spcBef>
                <a:spcPts val="3000"/>
              </a:spcBef>
              <a:buClr>
                <a:srgbClr val="D1D5DB"/>
              </a:buClr>
              <a:buSzPct val="75000"/>
              <a:buFont typeface="TimesNewRomanPSMT"/>
              <a:buChar char="•"/>
              <a:defRPr spc="48" sz="2400"/>
            </a:pPr>
            <a:r>
              <a:t>LaTeX allows for precise control over document formatting, ensuring consistent and professional-looking results.</a:t>
            </a:r>
          </a:p>
          <a:p>
            <a:pPr algn="l">
              <a:lnSpc>
                <a:spcPts val="2500"/>
              </a:lnSpc>
              <a:spcBef>
                <a:spcPts val="3000"/>
              </a:spcBef>
              <a:defRPr spc="48" sz="2400"/>
            </a:pPr>
            <a:r>
              <a:t>	</a:t>
            </a:r>
            <a:r>
              <a:rPr>
                <a:latin typeface="Avenir Heavy"/>
                <a:ea typeface="Avenir Heavy"/>
                <a:cs typeface="Avenir Heavy"/>
                <a:sym typeface="Avenir Heavy"/>
              </a:rPr>
              <a:t>Efficient Handling of Large Documents</a:t>
            </a:r>
            <a:r>
              <a:t>:</a:t>
            </a:r>
          </a:p>
          <a:p>
            <a:pPr lvl="1" marL="1430337" indent="-833437" algn="l">
              <a:lnSpc>
                <a:spcPts val="2500"/>
              </a:lnSpc>
              <a:spcBef>
                <a:spcPts val="3000"/>
              </a:spcBef>
              <a:buClr>
                <a:srgbClr val="D1D5DB"/>
              </a:buClr>
              <a:buSzPct val="75000"/>
              <a:buFont typeface="TimesNewRomanPSMT"/>
              <a:buChar char="•"/>
              <a:defRPr spc="48" sz="2400"/>
            </a:pPr>
            <a:r>
              <a:t>LaTeX excels in managing extensive documents, such as theses or research papers, without significant performance issues.</a:t>
            </a:r>
          </a:p>
          <a:p>
            <a:pPr algn="l">
              <a:lnSpc>
                <a:spcPts val="2500"/>
              </a:lnSpc>
              <a:spcBef>
                <a:spcPts val="3000"/>
              </a:spcBef>
              <a:defRPr spc="48" sz="2400"/>
            </a:pPr>
            <a:r>
              <a:t>	</a:t>
            </a:r>
            <a:r>
              <a:rPr>
                <a:latin typeface="Avenir Heavy"/>
                <a:ea typeface="Avenir Heavy"/>
                <a:cs typeface="Avenir Heavy"/>
                <a:sym typeface="Avenir Heavy"/>
              </a:rPr>
              <a:t>Automated Formatting</a:t>
            </a:r>
            <a:r>
              <a:t>:</a:t>
            </a:r>
          </a:p>
          <a:p>
            <a:pPr lvl="1" marL="1430337" indent="-833437" algn="l">
              <a:lnSpc>
                <a:spcPts val="2500"/>
              </a:lnSpc>
              <a:spcBef>
                <a:spcPts val="3000"/>
              </a:spcBef>
              <a:buClr>
                <a:srgbClr val="D1D5DB"/>
              </a:buClr>
              <a:buSzPct val="75000"/>
              <a:buFont typeface="TimesNewRomanPSMT"/>
              <a:buChar char="•"/>
              <a:defRPr spc="48" sz="2400"/>
            </a:pPr>
            <a:r>
              <a:t>With LaTeX, formatting is automated, reducing the manual effort required for tasks like table of contents, bibliographies, and citations.</a:t>
            </a:r>
          </a:p>
          <a:p>
            <a:pPr algn="l">
              <a:lnSpc>
                <a:spcPts val="2500"/>
              </a:lnSpc>
              <a:spcBef>
                <a:spcPts val="3000"/>
              </a:spcBef>
              <a:defRPr spc="48" sz="2400"/>
            </a:pPr>
            <a:r>
              <a:t>	</a:t>
            </a:r>
            <a:r>
              <a:rPr>
                <a:latin typeface="Avenir Heavy"/>
                <a:ea typeface="Avenir Heavy"/>
                <a:cs typeface="Avenir Heavy"/>
                <a:sym typeface="Avenir Heavy"/>
              </a:rPr>
              <a:t>Scientific and Mathematical Typesetting</a:t>
            </a:r>
            <a:r>
              <a:t>:</a:t>
            </a:r>
          </a:p>
          <a:p>
            <a:pPr lvl="1" marL="1430337" indent="-833437" algn="l">
              <a:lnSpc>
                <a:spcPts val="2500"/>
              </a:lnSpc>
              <a:spcBef>
                <a:spcPts val="3000"/>
              </a:spcBef>
              <a:buClr>
                <a:srgbClr val="D1D5DB"/>
              </a:buClr>
              <a:buSzPct val="75000"/>
              <a:buFont typeface="TimesNewRomanPSMT"/>
              <a:buChar char="•"/>
              <a:defRPr spc="48" sz="2400"/>
            </a:pPr>
            <a:r>
              <a:t>LaTeX's specialized features make it the preferred choice for scientific and mathematical documents, handling complex equations and symbols with ease.</a:t>
            </a:r>
          </a:p>
          <a:p>
            <a:pPr algn="l">
              <a:lnSpc>
                <a:spcPts val="2500"/>
              </a:lnSpc>
              <a:spcBef>
                <a:spcPts val="3000"/>
              </a:spcBef>
              <a:defRPr spc="48" sz="2400"/>
            </a:pPr>
            <a:r>
              <a:t>	</a:t>
            </a:r>
            <a:r>
              <a:rPr>
                <a:latin typeface="Avenir Heavy"/>
                <a:ea typeface="Avenir Heavy"/>
                <a:cs typeface="Avenir Heavy"/>
                <a:sym typeface="Avenir Heavy"/>
              </a:rPr>
              <a:t>Version Control Integration</a:t>
            </a:r>
            <a:r>
              <a:t>:</a:t>
            </a:r>
          </a:p>
          <a:p>
            <a:pPr lvl="1" marL="1430337" indent="-833437" algn="l">
              <a:lnSpc>
                <a:spcPts val="2500"/>
              </a:lnSpc>
              <a:spcBef>
                <a:spcPts val="3000"/>
              </a:spcBef>
              <a:buClr>
                <a:srgbClr val="D1D5DB"/>
              </a:buClr>
              <a:buSzPct val="75000"/>
              <a:buFont typeface="TimesNewRomanPSMT"/>
              <a:buChar char="•"/>
              <a:defRPr spc="48" sz="2400"/>
            </a:pPr>
            <a:r>
              <a:t>LaTeX documents can be easily integrated into version control systems, providing efficient collaboration and tracking changes over time.</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0" name="Introduction to latex - overleaf - online platform"/>
          <p:cNvSpPr txBox="1"/>
          <p:nvPr>
            <p:ph type="title"/>
          </p:nvPr>
        </p:nvSpPr>
        <p:spPr>
          <a:prstGeom prst="rect">
            <a:avLst/>
          </a:prstGeom>
        </p:spPr>
        <p:txBody>
          <a:bodyPr/>
          <a:lstStyle>
            <a:lvl1pPr defTabSz="634745">
              <a:defRPr spc="113" sz="5684"/>
            </a:lvl1pPr>
          </a:lstStyle>
          <a:p>
            <a:pPr/>
            <a:r>
              <a:t>Introduction to latex - overleaf - online platform</a:t>
            </a:r>
          </a:p>
        </p:txBody>
      </p:sp>
      <p:sp>
        <p:nvSpPr>
          <p:cNvPr id="261" name="Overleaf is an online platform that provides a collaborative environment for LaTeX document preparation.…"/>
          <p:cNvSpPr txBox="1"/>
          <p:nvPr/>
        </p:nvSpPr>
        <p:spPr>
          <a:xfrm>
            <a:off x="591536" y="4154118"/>
            <a:ext cx="19871386" cy="81506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lvl="1" indent="342900" algn="l">
              <a:lnSpc>
                <a:spcPts val="2500"/>
              </a:lnSpc>
              <a:spcBef>
                <a:spcPts val="3000"/>
              </a:spcBef>
              <a:defRPr spc="48" sz="2400"/>
            </a:pPr>
            <a:r>
              <a:rPr>
                <a:latin typeface="Avenir Heavy"/>
                <a:ea typeface="Avenir Heavy"/>
                <a:cs typeface="Avenir Heavy"/>
                <a:sym typeface="Avenir Heavy"/>
              </a:rPr>
              <a:t>Overleaf</a:t>
            </a:r>
            <a:r>
              <a:t> is an online platform that provides a collaborative environment for </a:t>
            </a:r>
            <a:r>
              <a:rPr>
                <a:latin typeface="Avenir Heavy"/>
                <a:ea typeface="Avenir Heavy"/>
                <a:cs typeface="Avenir Heavy"/>
                <a:sym typeface="Avenir Heavy"/>
              </a:rPr>
              <a:t>LaTeX</a:t>
            </a:r>
            <a:r>
              <a:t> document preparation.</a:t>
            </a:r>
          </a:p>
          <a:p>
            <a:pPr marL="615950" indent="-476250" algn="l">
              <a:lnSpc>
                <a:spcPts val="2500"/>
              </a:lnSpc>
              <a:spcBef>
                <a:spcPts val="3000"/>
              </a:spcBef>
              <a:buClr>
                <a:srgbClr val="D1D5DB"/>
              </a:buClr>
              <a:buSzPct val="75000"/>
              <a:buFont typeface="TimesNewRomanPSMT"/>
              <a:buChar char="•"/>
              <a:defRPr spc="48" sz="2400"/>
            </a:pPr>
            <a:r>
              <a:t>	</a:t>
            </a:r>
            <a:r>
              <a:rPr>
                <a:latin typeface="Avenir Heavy"/>
                <a:ea typeface="Avenir Heavy"/>
                <a:cs typeface="Avenir Heavy"/>
                <a:sym typeface="Avenir Heavy"/>
              </a:rPr>
              <a:t>Real-Time Collaboration</a:t>
            </a:r>
            <a:r>
              <a:t>:</a:t>
            </a:r>
          </a:p>
          <a:p>
            <a:pPr lvl="1" marL="1073150" indent="-476250" algn="l">
              <a:lnSpc>
                <a:spcPts val="2500"/>
              </a:lnSpc>
              <a:spcBef>
                <a:spcPts val="3000"/>
              </a:spcBef>
              <a:buClr>
                <a:srgbClr val="D1D5DB"/>
              </a:buClr>
              <a:buSzPct val="75000"/>
              <a:buFont typeface="TimesNewRomanPSMT"/>
              <a:buChar char="•"/>
              <a:defRPr spc="48" sz="2400"/>
            </a:pPr>
            <a:r>
              <a:t>Overleaf enables multiple users to work on the same document simultaneously, facilitating real-time collaboration among authors.</a:t>
            </a:r>
          </a:p>
          <a:p>
            <a:pPr marL="615950" indent="-476250" algn="l">
              <a:lnSpc>
                <a:spcPts val="2500"/>
              </a:lnSpc>
              <a:spcBef>
                <a:spcPts val="3000"/>
              </a:spcBef>
              <a:buClr>
                <a:srgbClr val="D1D5DB"/>
              </a:buClr>
              <a:buSzPct val="75000"/>
              <a:buFont typeface="TimesNewRomanPSMT"/>
              <a:buChar char="•"/>
              <a:defRPr spc="48" sz="2400"/>
            </a:pPr>
            <a:r>
              <a:t>	</a:t>
            </a:r>
            <a:r>
              <a:rPr>
                <a:latin typeface="Avenir Heavy"/>
                <a:ea typeface="Avenir Heavy"/>
                <a:cs typeface="Avenir Heavy"/>
                <a:sym typeface="Avenir Heavy"/>
              </a:rPr>
              <a:t>Cloud-Based Storage</a:t>
            </a:r>
            <a:r>
              <a:t>:</a:t>
            </a:r>
          </a:p>
          <a:p>
            <a:pPr lvl="1" marL="1073150" indent="-476250" algn="l">
              <a:lnSpc>
                <a:spcPts val="2500"/>
              </a:lnSpc>
              <a:spcBef>
                <a:spcPts val="3000"/>
              </a:spcBef>
              <a:buClr>
                <a:srgbClr val="D1D5DB"/>
              </a:buClr>
              <a:buSzPct val="75000"/>
              <a:buFont typeface="TimesNewRomanPSMT"/>
              <a:buChar char="•"/>
              <a:defRPr spc="48" sz="2400"/>
            </a:pPr>
            <a:r>
              <a:t>Documents are stored in the cloud, allowing easy access from any device with an internet connection and ensuring data safety.</a:t>
            </a:r>
          </a:p>
          <a:p>
            <a:pPr marL="615950" indent="-476250" algn="l">
              <a:lnSpc>
                <a:spcPts val="2500"/>
              </a:lnSpc>
              <a:spcBef>
                <a:spcPts val="3000"/>
              </a:spcBef>
              <a:buClr>
                <a:srgbClr val="D1D5DB"/>
              </a:buClr>
              <a:buSzPct val="75000"/>
              <a:buFont typeface="TimesNewRomanPSMT"/>
              <a:buChar char="•"/>
              <a:defRPr spc="48" sz="2400"/>
            </a:pPr>
            <a:r>
              <a:t>	</a:t>
            </a:r>
            <a:r>
              <a:rPr>
                <a:latin typeface="Avenir Heavy"/>
                <a:ea typeface="Avenir Heavy"/>
                <a:cs typeface="Avenir Heavy"/>
                <a:sym typeface="Avenir Heavy"/>
              </a:rPr>
              <a:t>Built-In Compiler</a:t>
            </a:r>
            <a:r>
              <a:t>:</a:t>
            </a:r>
          </a:p>
          <a:p>
            <a:pPr lvl="1" marL="1073150" indent="-476250" algn="l">
              <a:lnSpc>
                <a:spcPts val="2500"/>
              </a:lnSpc>
              <a:spcBef>
                <a:spcPts val="3000"/>
              </a:spcBef>
              <a:buClr>
                <a:srgbClr val="D1D5DB"/>
              </a:buClr>
              <a:buSzPct val="75000"/>
              <a:buFont typeface="TimesNewRomanPSMT"/>
              <a:buChar char="•"/>
              <a:defRPr spc="48" sz="2400"/>
            </a:pPr>
            <a:r>
              <a:t>Overleaf features a built-in LaTeX compiler, providing instant feedback on document changes and errors.</a:t>
            </a:r>
          </a:p>
          <a:p>
            <a:pPr marL="615950" indent="-476250" algn="l">
              <a:lnSpc>
                <a:spcPts val="2500"/>
              </a:lnSpc>
              <a:spcBef>
                <a:spcPts val="3000"/>
              </a:spcBef>
              <a:buClr>
                <a:srgbClr val="D1D5DB"/>
              </a:buClr>
              <a:buSzPct val="75000"/>
              <a:buFont typeface="TimesNewRomanPSMT"/>
              <a:buChar char="•"/>
              <a:defRPr spc="48" sz="2400"/>
            </a:pPr>
            <a:r>
              <a:t>	</a:t>
            </a:r>
            <a:r>
              <a:rPr>
                <a:latin typeface="Avenir Heavy"/>
                <a:ea typeface="Avenir Heavy"/>
                <a:cs typeface="Avenir Heavy"/>
                <a:sym typeface="Avenir Heavy"/>
              </a:rPr>
              <a:t>Template Library</a:t>
            </a:r>
            <a:r>
              <a:t>:</a:t>
            </a:r>
          </a:p>
          <a:p>
            <a:pPr lvl="1" marL="1073150" indent="-476250" algn="l">
              <a:lnSpc>
                <a:spcPts val="2500"/>
              </a:lnSpc>
              <a:spcBef>
                <a:spcPts val="3000"/>
              </a:spcBef>
              <a:buClr>
                <a:srgbClr val="D1D5DB"/>
              </a:buClr>
              <a:buSzPct val="75000"/>
              <a:buFont typeface="TimesNewRomanPSMT"/>
              <a:buChar char="•"/>
              <a:defRPr spc="48" sz="2400"/>
            </a:pPr>
            <a:r>
              <a:t>Overleaf offers a comprehensive template library, streamlining the document creation process for various purposes.</a:t>
            </a:r>
          </a:p>
          <a:p>
            <a:pPr marL="615950" indent="-476250" algn="l">
              <a:lnSpc>
                <a:spcPts val="2500"/>
              </a:lnSpc>
              <a:spcBef>
                <a:spcPts val="3000"/>
              </a:spcBef>
              <a:buClr>
                <a:srgbClr val="D1D5DB"/>
              </a:buClr>
              <a:buSzPct val="75000"/>
              <a:buFont typeface="TimesNewRomanPSMT"/>
              <a:buChar char="•"/>
              <a:defRPr spc="48" sz="2400"/>
            </a:pPr>
            <a:r>
              <a:t>	</a:t>
            </a:r>
            <a:r>
              <a:rPr>
                <a:latin typeface="Avenir Heavy"/>
                <a:ea typeface="Avenir Heavy"/>
                <a:cs typeface="Avenir Heavy"/>
                <a:sym typeface="Avenir Heavy"/>
              </a:rPr>
              <a:t>Integration with Git</a:t>
            </a:r>
            <a:r>
              <a:t>:</a:t>
            </a:r>
          </a:p>
          <a:p>
            <a:pPr lvl="1" marL="1073150" indent="-476250" algn="l">
              <a:lnSpc>
                <a:spcPts val="2500"/>
              </a:lnSpc>
              <a:spcBef>
                <a:spcPts val="3000"/>
              </a:spcBef>
              <a:buClr>
                <a:srgbClr val="D1D5DB"/>
              </a:buClr>
              <a:buSzPct val="75000"/>
              <a:buFont typeface="TimesNewRomanPSMT"/>
              <a:buChar char="•"/>
              <a:defRPr spc="48" sz="2400"/>
            </a:pPr>
            <a:r>
              <a:t>Overleaf can be integrated with Git for version control, providing a seamless workflow for collaborative projects.</a:t>
            </a:r>
          </a:p>
        </p:txBody>
      </p:sp>
      <p:pic>
        <p:nvPicPr>
          <p:cNvPr id="262" name="Image" descr="Image"/>
          <p:cNvPicPr>
            <a:picLocks noChangeAspect="1"/>
          </p:cNvPicPr>
          <p:nvPr/>
        </p:nvPicPr>
        <p:blipFill>
          <a:blip r:embed="rId2">
            <a:extLst/>
          </a:blip>
          <a:stretch>
            <a:fillRect/>
          </a:stretch>
        </p:blipFill>
        <p:spPr>
          <a:xfrm>
            <a:off x="17406798" y="2869409"/>
            <a:ext cx="6020769" cy="1991486"/>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4" name="Introduction to latex - overleaf - commands"/>
          <p:cNvSpPr txBox="1"/>
          <p:nvPr>
            <p:ph type="title"/>
          </p:nvPr>
        </p:nvSpPr>
        <p:spPr>
          <a:prstGeom prst="rect">
            <a:avLst/>
          </a:prstGeom>
        </p:spPr>
        <p:txBody>
          <a:bodyPr/>
          <a:lstStyle>
            <a:lvl1pPr defTabSz="634745">
              <a:defRPr spc="113" sz="5684"/>
            </a:lvl1pPr>
          </a:lstStyle>
          <a:p>
            <a:pPr/>
            <a:r>
              <a:t>Introduction to latex - overleaf - commands</a:t>
            </a:r>
          </a:p>
        </p:txBody>
      </p:sp>
      <p:sp>
        <p:nvSpPr>
          <p:cNvPr id="265" name="Preamble:…"/>
          <p:cNvSpPr txBox="1"/>
          <p:nvPr/>
        </p:nvSpPr>
        <p:spPr>
          <a:xfrm>
            <a:off x="2089719" y="2065122"/>
            <a:ext cx="20204562" cy="1164315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a:lnSpc>
                <a:spcPts val="2500"/>
              </a:lnSpc>
              <a:spcBef>
                <a:spcPts val="3000"/>
              </a:spcBef>
              <a:defRPr spc="48" sz="2400"/>
            </a:pPr>
            <a:r>
              <a:t>	</a:t>
            </a:r>
            <a:r>
              <a:rPr>
                <a:latin typeface="Avenir Heavy"/>
                <a:ea typeface="Avenir Heavy"/>
                <a:cs typeface="Avenir Heavy"/>
                <a:sym typeface="Avenir Heavy"/>
              </a:rPr>
              <a:t>Preamble</a:t>
            </a:r>
            <a:r>
              <a:t>:</a:t>
            </a:r>
          </a:p>
          <a:p>
            <a:pPr lvl="1" marL="1141185" indent="-544285" algn="l">
              <a:lnSpc>
                <a:spcPts val="2500"/>
              </a:lnSpc>
              <a:spcBef>
                <a:spcPts val="3000"/>
              </a:spcBef>
              <a:buClr>
                <a:srgbClr val="D1D5DB"/>
              </a:buClr>
              <a:buSzPct val="75000"/>
              <a:buFont typeface="Monaco"/>
              <a:buChar char="•"/>
              <a:defRPr spc="48" sz="2400"/>
            </a:pPr>
            <a:r>
              <a:t>\documentclass{...}: Specifies the document class (e.g., article, report, book).</a:t>
            </a:r>
          </a:p>
          <a:p>
            <a:pPr lvl="1" marL="1141185" indent="-544285" algn="l">
              <a:lnSpc>
                <a:spcPts val="2500"/>
              </a:lnSpc>
              <a:spcBef>
                <a:spcPts val="3000"/>
              </a:spcBef>
              <a:buClr>
                <a:srgbClr val="D1D5DB"/>
              </a:buClr>
              <a:buSzPct val="75000"/>
              <a:buFont typeface="Monaco"/>
              <a:buChar char="•"/>
              <a:defRPr spc="48" sz="2400"/>
            </a:pPr>
            <a:r>
              <a:t>\usepackage{...}: Includes additional packages for extended functionality.</a:t>
            </a:r>
          </a:p>
          <a:p>
            <a:pPr algn="l">
              <a:lnSpc>
                <a:spcPts val="2500"/>
              </a:lnSpc>
              <a:spcBef>
                <a:spcPts val="3000"/>
              </a:spcBef>
              <a:defRPr spc="48" sz="2400"/>
            </a:pPr>
            <a:r>
              <a:t>	</a:t>
            </a:r>
            <a:r>
              <a:rPr>
                <a:latin typeface="Avenir Heavy"/>
                <a:ea typeface="Avenir Heavy"/>
                <a:cs typeface="Avenir Heavy"/>
                <a:sym typeface="Avenir Heavy"/>
              </a:rPr>
              <a:t>Document Metadata</a:t>
            </a:r>
            <a:r>
              <a:t>:</a:t>
            </a:r>
          </a:p>
          <a:p>
            <a:pPr lvl="1" marL="1141185" indent="-544285" algn="l">
              <a:lnSpc>
                <a:spcPts val="2500"/>
              </a:lnSpc>
              <a:spcBef>
                <a:spcPts val="3000"/>
              </a:spcBef>
              <a:buClr>
                <a:srgbClr val="D1D5DB"/>
              </a:buClr>
              <a:buSzPct val="75000"/>
              <a:buFont typeface="Monaco"/>
              <a:buChar char="•"/>
              <a:defRPr spc="48" sz="2400"/>
            </a:pPr>
            <a:r>
              <a:t>\title{...}, \author{...}, \date{...}: Sets the title, author, and date of the document.</a:t>
            </a:r>
          </a:p>
          <a:p>
            <a:pPr lvl="1" marL="1141185" indent="-544285" algn="l">
              <a:lnSpc>
                <a:spcPts val="2500"/>
              </a:lnSpc>
              <a:spcBef>
                <a:spcPts val="3000"/>
              </a:spcBef>
              <a:buClr>
                <a:srgbClr val="D1D5DB"/>
              </a:buClr>
              <a:buSzPct val="75000"/>
              <a:buFont typeface="Monaco"/>
              <a:buChar char="•"/>
              <a:defRPr spc="48" sz="2400"/>
            </a:pPr>
            <a:r>
              <a:t>\maketitle: Generates the document title based on the metadata.</a:t>
            </a:r>
          </a:p>
          <a:p>
            <a:pPr algn="l">
              <a:lnSpc>
                <a:spcPts val="2500"/>
              </a:lnSpc>
              <a:spcBef>
                <a:spcPts val="3000"/>
              </a:spcBef>
              <a:defRPr spc="48" sz="2400"/>
            </a:pPr>
            <a:r>
              <a:t>	</a:t>
            </a:r>
            <a:r>
              <a:rPr>
                <a:latin typeface="Avenir Heavy"/>
                <a:ea typeface="Avenir Heavy"/>
                <a:cs typeface="Avenir Heavy"/>
                <a:sym typeface="Avenir Heavy"/>
              </a:rPr>
              <a:t>Abstract</a:t>
            </a:r>
            <a:r>
              <a:t>:</a:t>
            </a:r>
          </a:p>
          <a:p>
            <a:pPr lvl="1" marL="1141185" indent="-544285" algn="l">
              <a:lnSpc>
                <a:spcPts val="2500"/>
              </a:lnSpc>
              <a:spcBef>
                <a:spcPts val="3000"/>
              </a:spcBef>
              <a:buClr>
                <a:srgbClr val="D1D5DB"/>
              </a:buClr>
              <a:buSzPct val="75000"/>
              <a:buFont typeface="Monaco"/>
              <a:buChar char="•"/>
              <a:defRPr spc="48" sz="2400"/>
            </a:pPr>
            <a:r>
              <a:t>\begin{abstract} ... \end{abstract}: Contains a concise summary of the document's content.</a:t>
            </a:r>
          </a:p>
          <a:p>
            <a:pPr algn="l">
              <a:lnSpc>
                <a:spcPts val="2500"/>
              </a:lnSpc>
              <a:spcBef>
                <a:spcPts val="3000"/>
              </a:spcBef>
              <a:defRPr spc="48" sz="2400"/>
            </a:pPr>
            <a:r>
              <a:t>	</a:t>
            </a:r>
            <a:r>
              <a:rPr>
                <a:latin typeface="Avenir Heavy"/>
                <a:ea typeface="Avenir Heavy"/>
                <a:cs typeface="Avenir Heavy"/>
                <a:sym typeface="Avenir Heavy"/>
              </a:rPr>
              <a:t>Sections and Subsections</a:t>
            </a:r>
            <a:r>
              <a:t>:</a:t>
            </a:r>
          </a:p>
          <a:p>
            <a:pPr lvl="1" marL="1141185" indent="-544285" algn="l">
              <a:lnSpc>
                <a:spcPts val="2500"/>
              </a:lnSpc>
              <a:spcBef>
                <a:spcPts val="3000"/>
              </a:spcBef>
              <a:buClr>
                <a:srgbClr val="D1D5DB"/>
              </a:buClr>
              <a:buSzPct val="75000"/>
              <a:buFont typeface="Monaco"/>
              <a:buChar char="•"/>
              <a:defRPr spc="48" sz="2400"/>
            </a:pPr>
            <a:r>
              <a:t>\section{...}, \subsection{...}, \subsubsection{...}: Divides the document into hierarchical sections.</a:t>
            </a:r>
          </a:p>
          <a:p>
            <a:pPr algn="l">
              <a:lnSpc>
                <a:spcPts val="2500"/>
              </a:lnSpc>
              <a:spcBef>
                <a:spcPts val="3000"/>
              </a:spcBef>
              <a:defRPr spc="48" sz="2400"/>
            </a:pPr>
            <a:r>
              <a:t>	</a:t>
            </a:r>
            <a:r>
              <a:rPr>
                <a:latin typeface="Avenir Heavy"/>
                <a:ea typeface="Avenir Heavy"/>
                <a:cs typeface="Avenir Heavy"/>
                <a:sym typeface="Avenir Heavy"/>
              </a:rPr>
              <a:t>Text Body</a:t>
            </a:r>
            <a:r>
              <a:t>:</a:t>
            </a:r>
          </a:p>
          <a:p>
            <a:pPr lvl="1" marL="1073150" indent="-476250" algn="l">
              <a:lnSpc>
                <a:spcPts val="2500"/>
              </a:lnSpc>
              <a:spcBef>
                <a:spcPts val="3000"/>
              </a:spcBef>
              <a:buClr>
                <a:srgbClr val="D1D5DB"/>
              </a:buClr>
              <a:buSzPct val="75000"/>
              <a:buFont typeface="TimesNewRomanPSMT"/>
              <a:buChar char="•"/>
              <a:defRPr spc="48" sz="2400"/>
            </a:pPr>
            <a:r>
              <a:t>Contains the main content of the document, organized based on the defined sections.</a:t>
            </a:r>
          </a:p>
          <a:p>
            <a:pPr algn="l">
              <a:lnSpc>
                <a:spcPts val="2500"/>
              </a:lnSpc>
              <a:spcBef>
                <a:spcPts val="3000"/>
              </a:spcBef>
              <a:defRPr spc="48" sz="2400"/>
            </a:pPr>
            <a:r>
              <a:t>	</a:t>
            </a:r>
            <a:r>
              <a:rPr>
                <a:latin typeface="Avenir Heavy"/>
                <a:ea typeface="Avenir Heavy"/>
                <a:cs typeface="Avenir Heavy"/>
                <a:sym typeface="Avenir Heavy"/>
              </a:rPr>
              <a:t>References and Citations</a:t>
            </a:r>
            <a:r>
              <a:t>:</a:t>
            </a:r>
          </a:p>
          <a:p>
            <a:pPr lvl="1" marL="1141185" indent="-544285" algn="l">
              <a:lnSpc>
                <a:spcPts val="2500"/>
              </a:lnSpc>
              <a:spcBef>
                <a:spcPts val="3000"/>
              </a:spcBef>
              <a:buClr>
                <a:srgbClr val="D1D5DB"/>
              </a:buClr>
              <a:buSzPct val="75000"/>
              <a:buFont typeface="Monaco"/>
              <a:buChar char="•"/>
              <a:defRPr spc="48" sz="2400"/>
            </a:pPr>
            <a:r>
              <a:t>\bibliography{...}, \cite{...}: Manages references and citations using a BibTeX file.</a:t>
            </a:r>
          </a:p>
          <a:p>
            <a:pPr algn="l">
              <a:lnSpc>
                <a:spcPts val="2500"/>
              </a:lnSpc>
              <a:spcBef>
                <a:spcPts val="3000"/>
              </a:spcBef>
              <a:defRPr spc="48" sz="2400"/>
            </a:pPr>
            <a:r>
              <a:t>	</a:t>
            </a:r>
            <a:r>
              <a:rPr>
                <a:latin typeface="Avenir Heavy"/>
                <a:ea typeface="Avenir Heavy"/>
                <a:cs typeface="Avenir Heavy"/>
                <a:sym typeface="Avenir Heavy"/>
              </a:rPr>
              <a:t>Figures and Tables</a:t>
            </a:r>
            <a:r>
              <a:t>:</a:t>
            </a:r>
          </a:p>
          <a:p>
            <a:pPr lvl="1" marL="1141185" indent="-544285" algn="l">
              <a:lnSpc>
                <a:spcPts val="2500"/>
              </a:lnSpc>
              <a:spcBef>
                <a:spcPts val="3000"/>
              </a:spcBef>
              <a:buClr>
                <a:srgbClr val="D1D5DB"/>
              </a:buClr>
              <a:buSzPct val="75000"/>
              <a:buFont typeface="Monaco"/>
              <a:buChar char="•"/>
              <a:defRPr spc="48" sz="2400"/>
            </a:pPr>
            <a:r>
              <a:t>\begin{figure} ... \end{figure}, \begin{table} ... \end{table}: Incorporates figures and tables into the document.</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Introduction"/>
          <p:cNvSpPr txBox="1"/>
          <p:nvPr>
            <p:ph type="title"/>
          </p:nvPr>
        </p:nvSpPr>
        <p:spPr>
          <a:prstGeom prst="rect">
            <a:avLst/>
          </a:prstGeom>
        </p:spPr>
        <p:txBody>
          <a:bodyPr/>
          <a:lstStyle>
            <a:lvl1pPr defTabSz="634745">
              <a:defRPr spc="113" sz="5684"/>
            </a:lvl1pPr>
          </a:lstStyle>
          <a:p>
            <a:pPr/>
            <a:r>
              <a:t>Introduction</a:t>
            </a:r>
          </a:p>
        </p:txBody>
      </p:sp>
      <p:sp>
        <p:nvSpPr>
          <p:cNvPr id="168" name="Why can’t we just simply open Python project and proceed?…"/>
          <p:cNvSpPr txBox="1"/>
          <p:nvPr>
            <p:ph type="body" idx="1"/>
          </p:nvPr>
        </p:nvSpPr>
        <p:spPr>
          <a:prstGeom prst="rect">
            <a:avLst/>
          </a:prstGeom>
        </p:spPr>
        <p:txBody>
          <a:bodyPr/>
          <a:lstStyle/>
          <a:p>
            <a:pPr marL="0" indent="0">
              <a:lnSpc>
                <a:spcPct val="100000"/>
              </a:lnSpc>
              <a:spcBef>
                <a:spcPts val="4000"/>
              </a:spcBef>
              <a:buClrTx/>
              <a:buSzTx/>
              <a:buNone/>
              <a:defRPr spc="70" sz="3500">
                <a:latin typeface="Avenir Heavy"/>
                <a:ea typeface="Avenir Heavy"/>
                <a:cs typeface="Avenir Heavy"/>
                <a:sym typeface="Avenir Heavy"/>
              </a:defRPr>
            </a:pPr>
            <a:r>
              <a:t>Why can’t we just simply open Python project and proceed?</a:t>
            </a:r>
          </a:p>
          <a:p>
            <a:pPr marL="0" indent="0">
              <a:lnSpc>
                <a:spcPct val="100000"/>
              </a:lnSpc>
              <a:spcBef>
                <a:spcPts val="4000"/>
              </a:spcBef>
              <a:buClrTx/>
              <a:buSzTx/>
              <a:buNone/>
              <a:defRPr spc="70" sz="3500"/>
            </a:pPr>
            <a:r>
              <a:t>Potential problems:</a:t>
            </a:r>
          </a:p>
          <a:p>
            <a:pPr marL="834231" indent="-694531">
              <a:lnSpc>
                <a:spcPct val="100000"/>
              </a:lnSpc>
              <a:spcBef>
                <a:spcPts val="4000"/>
              </a:spcBef>
              <a:buClr>
                <a:srgbClr val="374151"/>
              </a:buClr>
              <a:buFont typeface="TimesNewRomanPSMT"/>
              <a:defRPr spc="70" sz="3500"/>
            </a:pPr>
            <a:r>
              <a:t>Bad readability can hinder collaboration and potentially lead to errors -&gt; </a:t>
            </a:r>
            <a:r>
              <a:rPr>
                <a:latin typeface="Avenir Heavy"/>
                <a:ea typeface="Avenir Heavy"/>
                <a:cs typeface="Avenir Heavy"/>
                <a:sym typeface="Avenir Heavy"/>
              </a:rPr>
              <a:t>Unified coding style</a:t>
            </a:r>
            <a:endParaRPr>
              <a:latin typeface="Avenir Heavy"/>
              <a:ea typeface="Avenir Heavy"/>
              <a:cs typeface="Avenir Heavy"/>
              <a:sym typeface="Avenir Heavy"/>
            </a:endParaRPr>
          </a:p>
          <a:p>
            <a:pPr marL="834231" indent="-694531">
              <a:lnSpc>
                <a:spcPct val="100000"/>
              </a:lnSpc>
              <a:spcBef>
                <a:spcPts val="4000"/>
              </a:spcBef>
              <a:buClr>
                <a:srgbClr val="374151"/>
              </a:buClr>
              <a:buFont typeface="TimesNewRomanPSMT"/>
              <a:defRPr spc="70" sz="3500"/>
            </a:pPr>
            <a:r>
              <a:rPr>
                <a:latin typeface="Avenir Heavy"/>
                <a:ea typeface="Avenir Heavy"/>
                <a:cs typeface="Avenir Heavy"/>
                <a:sym typeface="Avenir Heavy"/>
              </a:rPr>
              <a:t>C</a:t>
            </a:r>
            <a:r>
              <a:t>oordination challenges, risking loss of work and complicating teamwork -&gt; </a:t>
            </a:r>
            <a:r>
              <a:rPr>
                <a:latin typeface="Avenir Heavy"/>
                <a:ea typeface="Avenir Heavy"/>
                <a:cs typeface="Avenir Heavy"/>
                <a:sym typeface="Avenir Heavy"/>
              </a:rPr>
              <a:t>Git</a:t>
            </a:r>
          </a:p>
          <a:p>
            <a:pPr marL="834231" indent="-694531">
              <a:lnSpc>
                <a:spcPct val="100000"/>
              </a:lnSpc>
              <a:spcBef>
                <a:spcPts val="4000"/>
              </a:spcBef>
              <a:buClr>
                <a:srgbClr val="374151"/>
              </a:buClr>
              <a:buFont typeface="TimesNewRomanPSMT"/>
              <a:defRPr spc="70" sz="3500"/>
            </a:pPr>
            <a:r>
              <a:t>Poorly formatted documents may diminish the professional presentation of academic or technical work -&gt; </a:t>
            </a:r>
            <a:r>
              <a:rPr>
                <a:latin typeface="Avenir Heavy"/>
                <a:ea typeface="Avenir Heavy"/>
                <a:cs typeface="Avenir Heavy"/>
                <a:sym typeface="Avenir Heavy"/>
              </a:rPr>
              <a:t>LaTeX</a:t>
            </a:r>
          </a:p>
          <a:p>
            <a:pPr marL="834231" indent="-694531">
              <a:lnSpc>
                <a:spcPct val="100000"/>
              </a:lnSpc>
              <a:spcBef>
                <a:spcPts val="4000"/>
              </a:spcBef>
              <a:buClr>
                <a:srgbClr val="374151"/>
              </a:buClr>
              <a:buFont typeface="TimesNewRomanPSMT"/>
              <a:defRPr spc="70" sz="3500"/>
            </a:pPr>
            <a:r>
              <a:t>Ignoring </a:t>
            </a:r>
            <a:r>
              <a:rPr>
                <a:latin typeface="Avenir Heavy"/>
                <a:ea typeface="Avenir Heavy"/>
                <a:cs typeface="Avenir Heavy"/>
                <a:sym typeface="Avenir Heavy"/>
              </a:rPr>
              <a:t>scientific writing principles</a:t>
            </a:r>
            <a:r>
              <a:t> can obscure the clarity of research findings, obstructing effective communication within the academic community and beyond.</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Introduction to latex - overleaf"/>
          <p:cNvSpPr txBox="1"/>
          <p:nvPr>
            <p:ph type="title"/>
          </p:nvPr>
        </p:nvSpPr>
        <p:spPr>
          <a:prstGeom prst="rect">
            <a:avLst/>
          </a:prstGeom>
        </p:spPr>
        <p:txBody>
          <a:bodyPr/>
          <a:lstStyle>
            <a:lvl1pPr defTabSz="634745">
              <a:defRPr spc="113" sz="5684"/>
            </a:lvl1pPr>
          </a:lstStyle>
          <a:p>
            <a:pPr/>
            <a:r>
              <a:t>Introduction to latex - overleaf</a:t>
            </a:r>
          </a:p>
        </p:txBody>
      </p:sp>
      <p:sp>
        <p:nvSpPr>
          <p:cNvPr id="268" name="Learn LaTeX in 30 minutes"/>
          <p:cNvSpPr txBox="1"/>
          <p:nvPr/>
        </p:nvSpPr>
        <p:spPr>
          <a:xfrm>
            <a:off x="7982159" y="5638800"/>
            <a:ext cx="8406220" cy="1016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lvl1pPr algn="l">
              <a:spcBef>
                <a:spcPts val="4000"/>
              </a:spcBef>
              <a:defRPr spc="105" sz="5300" u="sng">
                <a:hlinkClick r:id="rId2" invalidUrl="" action="" tgtFrame="" tooltip="" history="1" highlightClick="0" endSnd="0"/>
              </a:defRPr>
            </a:lvl1pPr>
          </a:lstStyle>
          <a:p>
            <a:pPr>
              <a:defRPr u="none"/>
            </a:pPr>
            <a:r>
              <a:rPr u="sng">
                <a:hlinkClick r:id="rId2" invalidUrl="" action="" tgtFrame="" tooltip="" history="1" highlightClick="0" endSnd="0"/>
              </a:rPr>
              <a:t>Learn LaTeX in 30 minutes</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0" name="Scientific writing tips - Clarity and Conciseness"/>
          <p:cNvSpPr txBox="1"/>
          <p:nvPr>
            <p:ph type="title"/>
          </p:nvPr>
        </p:nvSpPr>
        <p:spPr>
          <a:prstGeom prst="rect">
            <a:avLst/>
          </a:prstGeom>
        </p:spPr>
        <p:txBody>
          <a:bodyPr/>
          <a:lstStyle>
            <a:lvl1pPr defTabSz="634745">
              <a:defRPr spc="113" sz="5684"/>
            </a:lvl1pPr>
          </a:lstStyle>
          <a:p>
            <a:pPr/>
            <a:r>
              <a:t>Scientific writing tips - Clarity and Conciseness</a:t>
            </a:r>
          </a:p>
        </p:txBody>
      </p:sp>
      <p:sp>
        <p:nvSpPr>
          <p:cNvPr id="271" name="Clarity is Key:…"/>
          <p:cNvSpPr txBox="1"/>
          <p:nvPr/>
        </p:nvSpPr>
        <p:spPr>
          <a:xfrm>
            <a:off x="1396316" y="2501900"/>
            <a:ext cx="21591367" cy="10769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gn="l">
              <a:spcBef>
                <a:spcPts val="4000"/>
              </a:spcBef>
              <a:defRPr spc="70"/>
            </a:pPr>
            <a:r>
              <a:t>	</a:t>
            </a:r>
            <a:r>
              <a:rPr>
                <a:latin typeface="Avenir Heavy"/>
                <a:ea typeface="Avenir Heavy"/>
                <a:cs typeface="Avenir Heavy"/>
                <a:sym typeface="Avenir Heavy"/>
              </a:rPr>
              <a:t>Clarity is Key</a:t>
            </a:r>
            <a:r>
              <a:t>:</a:t>
            </a:r>
          </a:p>
          <a:p>
            <a:pPr lvl="1" marL="1291431" indent="-694531" algn="l">
              <a:spcBef>
                <a:spcPts val="4000"/>
              </a:spcBef>
              <a:buClr>
                <a:srgbClr val="D1D5DB"/>
              </a:buClr>
              <a:buSzPct val="75000"/>
              <a:buFont typeface="TimesNewRomanPSMT"/>
              <a:buChar char="•"/>
              <a:defRPr spc="70"/>
            </a:pPr>
            <a:r>
              <a:t>Choose clear and straightforward language to communicate complex ideas effectively.</a:t>
            </a:r>
          </a:p>
          <a:p>
            <a:pPr lvl="1" marL="1291431" indent="-694531" algn="l">
              <a:spcBef>
                <a:spcPts val="4000"/>
              </a:spcBef>
              <a:buClr>
                <a:srgbClr val="D1D5DB"/>
              </a:buClr>
              <a:buSzPct val="75000"/>
              <a:buFont typeface="TimesNewRomanPSMT"/>
              <a:buChar char="•"/>
              <a:defRPr spc="70"/>
            </a:pPr>
            <a:r>
              <a:t>Avoid unnecessary jargon or overly technical language that may confuse readers.</a:t>
            </a:r>
          </a:p>
          <a:p>
            <a:pPr algn="l">
              <a:spcBef>
                <a:spcPts val="4000"/>
              </a:spcBef>
              <a:defRPr spc="70"/>
            </a:pPr>
            <a:r>
              <a:t>	</a:t>
            </a:r>
            <a:r>
              <a:rPr>
                <a:latin typeface="Avenir Heavy"/>
                <a:ea typeface="Avenir Heavy"/>
                <a:cs typeface="Avenir Heavy"/>
                <a:sym typeface="Avenir Heavy"/>
              </a:rPr>
              <a:t>Conciseness Matters</a:t>
            </a:r>
            <a:r>
              <a:t>:</a:t>
            </a:r>
          </a:p>
          <a:p>
            <a:pPr lvl="1" marL="1291431" indent="-694531" algn="l">
              <a:spcBef>
                <a:spcPts val="4000"/>
              </a:spcBef>
              <a:buClr>
                <a:srgbClr val="D1D5DB"/>
              </a:buClr>
              <a:buSzPct val="75000"/>
              <a:buFont typeface="TimesNewRomanPSMT"/>
              <a:buChar char="•"/>
              <a:defRPr spc="70"/>
            </a:pPr>
            <a:r>
              <a:t>Be concise in your expressions, conveying information in the most direct and efficient way.</a:t>
            </a:r>
          </a:p>
          <a:p>
            <a:pPr lvl="1" marL="1291431" indent="-694531" algn="l">
              <a:spcBef>
                <a:spcPts val="4000"/>
              </a:spcBef>
              <a:buClr>
                <a:srgbClr val="D1D5DB"/>
              </a:buClr>
              <a:buSzPct val="75000"/>
              <a:buFont typeface="TimesNewRomanPSMT"/>
              <a:buChar char="•"/>
              <a:defRPr spc="70"/>
            </a:pPr>
            <a:r>
              <a:t>Trim unnecessary words and focus on delivering your message with precision.</a:t>
            </a:r>
          </a:p>
          <a:p>
            <a:pPr algn="l">
              <a:spcBef>
                <a:spcPts val="4000"/>
              </a:spcBef>
              <a:defRPr spc="70"/>
            </a:pPr>
            <a:r>
              <a:t>	</a:t>
            </a:r>
            <a:r>
              <a:rPr>
                <a:latin typeface="Avenir Heavy"/>
                <a:ea typeface="Avenir Heavy"/>
                <a:cs typeface="Avenir Heavy"/>
                <a:sym typeface="Avenir Heavy"/>
              </a:rPr>
              <a:t>Engage the Reader</a:t>
            </a:r>
            <a:r>
              <a:t>:</a:t>
            </a:r>
          </a:p>
          <a:p>
            <a:pPr lvl="1" marL="1291431" indent="-694531" algn="l">
              <a:spcBef>
                <a:spcPts val="4000"/>
              </a:spcBef>
              <a:buClr>
                <a:srgbClr val="D1D5DB"/>
              </a:buClr>
              <a:buSzPct val="75000"/>
              <a:buFont typeface="TimesNewRomanPSMT"/>
              <a:buChar char="•"/>
              <a:defRPr spc="70"/>
            </a:pPr>
            <a:r>
              <a:t>Use engaging language to capture the reader's attention, making your writing more compelling.</a:t>
            </a:r>
          </a:p>
          <a:p>
            <a:pPr lvl="1" marL="1291431" indent="-694531" algn="l">
              <a:spcBef>
                <a:spcPts val="4000"/>
              </a:spcBef>
              <a:buClr>
                <a:srgbClr val="D1D5DB"/>
              </a:buClr>
              <a:buSzPct val="75000"/>
              <a:buFont typeface="TimesNewRomanPSMT"/>
              <a:buChar char="•"/>
              <a:defRPr spc="70"/>
            </a:pPr>
            <a:r>
              <a:t>Craft sentences that flow smoothly, guiding the reader through your content.</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3" name="Scientific writing tips - Logical Organization"/>
          <p:cNvSpPr txBox="1"/>
          <p:nvPr>
            <p:ph type="title"/>
          </p:nvPr>
        </p:nvSpPr>
        <p:spPr>
          <a:prstGeom prst="rect">
            <a:avLst/>
          </a:prstGeom>
        </p:spPr>
        <p:txBody>
          <a:bodyPr/>
          <a:lstStyle>
            <a:lvl1pPr defTabSz="634745">
              <a:defRPr spc="113" sz="5684"/>
            </a:lvl1pPr>
          </a:lstStyle>
          <a:p>
            <a:pPr/>
            <a:r>
              <a:t>Scientific writing tips - Logical Organization</a:t>
            </a:r>
          </a:p>
        </p:txBody>
      </p:sp>
      <p:sp>
        <p:nvSpPr>
          <p:cNvPr id="274" name="Structure Your Paper:…"/>
          <p:cNvSpPr txBox="1"/>
          <p:nvPr/>
        </p:nvSpPr>
        <p:spPr>
          <a:xfrm>
            <a:off x="390703" y="2755900"/>
            <a:ext cx="23602593" cy="1026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a:spcBef>
                <a:spcPts val="4000"/>
              </a:spcBef>
              <a:defRPr spc="70"/>
            </a:pPr>
            <a:r>
              <a:t>	</a:t>
            </a:r>
            <a:r>
              <a:rPr>
                <a:latin typeface="Avenir Heavy"/>
                <a:ea typeface="Avenir Heavy"/>
                <a:cs typeface="Avenir Heavy"/>
                <a:sym typeface="Avenir Heavy"/>
              </a:rPr>
              <a:t>Structure Your Paper</a:t>
            </a:r>
            <a:r>
              <a:t>:</a:t>
            </a:r>
          </a:p>
          <a:p>
            <a:pPr lvl="1" marL="1291431" indent="-694531" algn="l">
              <a:spcBef>
                <a:spcPts val="4000"/>
              </a:spcBef>
              <a:buClr>
                <a:srgbClr val="D1D5DB"/>
              </a:buClr>
              <a:buSzPct val="75000"/>
              <a:buFont typeface="TimesNewRomanPSMT"/>
              <a:buChar char="•"/>
              <a:defRPr spc="70"/>
            </a:pPr>
            <a:r>
              <a:t>Follow a clear structure with well-defined sections, such as Introduction, Methodology, Results, Discussion, and Conclusion.</a:t>
            </a:r>
          </a:p>
          <a:p>
            <a:pPr lvl="1" marL="1291431" indent="-694531" algn="l">
              <a:spcBef>
                <a:spcPts val="4000"/>
              </a:spcBef>
              <a:buClr>
                <a:srgbClr val="D1D5DB"/>
              </a:buClr>
              <a:buSzPct val="75000"/>
              <a:buFont typeface="TimesNewRomanPSMT"/>
              <a:buChar char="•"/>
              <a:defRPr spc="70"/>
            </a:pPr>
            <a:r>
              <a:t>Use headings and subheadings to guide the reader through each section.</a:t>
            </a:r>
          </a:p>
          <a:p>
            <a:pPr algn="l">
              <a:spcBef>
                <a:spcPts val="4000"/>
              </a:spcBef>
              <a:defRPr spc="70"/>
            </a:pPr>
            <a:r>
              <a:t>	</a:t>
            </a:r>
            <a:r>
              <a:rPr>
                <a:latin typeface="Avenir Heavy"/>
                <a:ea typeface="Avenir Heavy"/>
                <a:cs typeface="Avenir Heavy"/>
                <a:sym typeface="Avenir Heavy"/>
              </a:rPr>
              <a:t>Introduction's Role</a:t>
            </a:r>
            <a:r>
              <a:t>:</a:t>
            </a:r>
          </a:p>
          <a:p>
            <a:pPr lvl="1" marL="1291431" indent="-694531" algn="l">
              <a:spcBef>
                <a:spcPts val="4000"/>
              </a:spcBef>
              <a:buClr>
                <a:srgbClr val="D1D5DB"/>
              </a:buClr>
              <a:buSzPct val="75000"/>
              <a:buFont typeface="TimesNewRomanPSMT"/>
              <a:buChar char="•"/>
              <a:defRPr spc="70"/>
            </a:pPr>
            <a:r>
              <a:t>Clearly state the research question or objective in the introduction to provide context for the study.</a:t>
            </a:r>
          </a:p>
          <a:p>
            <a:pPr lvl="1" marL="1291431" indent="-694531" algn="l">
              <a:spcBef>
                <a:spcPts val="4000"/>
              </a:spcBef>
              <a:buClr>
                <a:srgbClr val="D1D5DB"/>
              </a:buClr>
              <a:buSzPct val="75000"/>
              <a:buFont typeface="TimesNewRomanPSMT"/>
              <a:buChar char="•"/>
              <a:defRPr spc="70"/>
            </a:pPr>
            <a:r>
              <a:t>Engage the reader by explaining the significance and relevance of the research.</a:t>
            </a:r>
          </a:p>
          <a:p>
            <a:pPr algn="l">
              <a:spcBef>
                <a:spcPts val="4000"/>
              </a:spcBef>
              <a:defRPr spc="70"/>
            </a:pPr>
            <a:r>
              <a:t>	</a:t>
            </a:r>
            <a:r>
              <a:rPr>
                <a:latin typeface="Avenir Heavy"/>
                <a:ea typeface="Avenir Heavy"/>
                <a:cs typeface="Avenir Heavy"/>
                <a:sym typeface="Avenir Heavy"/>
              </a:rPr>
              <a:t>Smooth Transitions</a:t>
            </a:r>
            <a:r>
              <a:t>:</a:t>
            </a:r>
          </a:p>
          <a:p>
            <a:pPr lvl="1" marL="1291431" indent="-694531" algn="l">
              <a:spcBef>
                <a:spcPts val="4000"/>
              </a:spcBef>
              <a:buClr>
                <a:srgbClr val="D1D5DB"/>
              </a:buClr>
              <a:buSzPct val="75000"/>
              <a:buFont typeface="TimesNewRomanPSMT"/>
              <a:buChar char="•"/>
              <a:defRPr spc="70"/>
            </a:pPr>
            <a:r>
              <a:t>Ensure smooth transitions between sections to maintain the logical flow of your paper.</a:t>
            </a:r>
          </a:p>
          <a:p>
            <a:pPr lvl="1" marL="1291431" indent="-694531" algn="l">
              <a:spcBef>
                <a:spcPts val="4000"/>
              </a:spcBef>
              <a:buClr>
                <a:srgbClr val="D1D5DB"/>
              </a:buClr>
              <a:buSzPct val="75000"/>
              <a:buFont typeface="TimesNewRomanPSMT"/>
              <a:buChar char="•"/>
              <a:defRPr spc="70"/>
            </a:pPr>
            <a:r>
              <a:t>Use linking sentences to connect ideas and guide the reader through your argument.</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6" name="Scientific writing tips - importance of introduction"/>
          <p:cNvSpPr txBox="1"/>
          <p:nvPr>
            <p:ph type="title"/>
          </p:nvPr>
        </p:nvSpPr>
        <p:spPr>
          <a:prstGeom prst="rect">
            <a:avLst/>
          </a:prstGeom>
        </p:spPr>
        <p:txBody>
          <a:bodyPr/>
          <a:lstStyle>
            <a:lvl1pPr defTabSz="628269">
              <a:defRPr spc="112" sz="5626"/>
            </a:lvl1pPr>
          </a:lstStyle>
          <a:p>
            <a:pPr/>
            <a:r>
              <a:t>Scientific writing tips - importance of introduction</a:t>
            </a:r>
          </a:p>
        </p:txBody>
      </p:sp>
      <p:sp>
        <p:nvSpPr>
          <p:cNvPr id="277" name="Clear Research Question:…"/>
          <p:cNvSpPr txBox="1"/>
          <p:nvPr/>
        </p:nvSpPr>
        <p:spPr>
          <a:xfrm>
            <a:off x="591772" y="2501900"/>
            <a:ext cx="23200457" cy="10769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gn="l">
              <a:spcBef>
                <a:spcPts val="4000"/>
              </a:spcBef>
              <a:defRPr spc="70"/>
            </a:pPr>
            <a:r>
              <a:t>	</a:t>
            </a:r>
            <a:r>
              <a:rPr>
                <a:latin typeface="Avenir Heavy"/>
                <a:ea typeface="Avenir Heavy"/>
                <a:cs typeface="Avenir Heavy"/>
                <a:sym typeface="Avenir Heavy"/>
              </a:rPr>
              <a:t>Clear Research Question</a:t>
            </a:r>
            <a:r>
              <a:t>:</a:t>
            </a:r>
          </a:p>
          <a:p>
            <a:pPr lvl="1" marL="1291431" indent="-694531" algn="l">
              <a:spcBef>
                <a:spcPts val="4000"/>
              </a:spcBef>
              <a:buClr>
                <a:srgbClr val="D1D5DB"/>
              </a:buClr>
              <a:buSzPct val="75000"/>
              <a:buFont typeface="TimesNewRomanPSMT"/>
              <a:buChar char="•"/>
              <a:defRPr spc="70"/>
            </a:pPr>
            <a:r>
              <a:t>State the research question or objective early in the introduction to provide a clear focus for the reader.</a:t>
            </a:r>
          </a:p>
          <a:p>
            <a:pPr lvl="1" marL="1291431" indent="-694531" algn="l">
              <a:spcBef>
                <a:spcPts val="4000"/>
              </a:spcBef>
              <a:buClr>
                <a:srgbClr val="D1D5DB"/>
              </a:buClr>
              <a:buSzPct val="75000"/>
              <a:buFont typeface="TimesNewRomanPSMT"/>
              <a:buChar char="•"/>
              <a:defRPr spc="70"/>
            </a:pPr>
            <a:r>
              <a:t>Clearly articulate the gap in knowledge your research aims to address.</a:t>
            </a:r>
          </a:p>
          <a:p>
            <a:pPr algn="l">
              <a:spcBef>
                <a:spcPts val="4000"/>
              </a:spcBef>
              <a:defRPr spc="70"/>
            </a:pPr>
            <a:r>
              <a:t>	</a:t>
            </a:r>
            <a:r>
              <a:rPr>
                <a:latin typeface="Avenir Heavy"/>
                <a:ea typeface="Avenir Heavy"/>
                <a:cs typeface="Avenir Heavy"/>
                <a:sym typeface="Avenir Heavy"/>
              </a:rPr>
              <a:t>Contextual Background</a:t>
            </a:r>
            <a:r>
              <a:t>:</a:t>
            </a:r>
          </a:p>
          <a:p>
            <a:pPr lvl="1" marL="1291431" indent="-694531" algn="l">
              <a:spcBef>
                <a:spcPts val="4000"/>
              </a:spcBef>
              <a:buClr>
                <a:srgbClr val="D1D5DB"/>
              </a:buClr>
              <a:buSzPct val="75000"/>
              <a:buFont typeface="TimesNewRomanPSMT"/>
              <a:buChar char="•"/>
              <a:defRPr spc="70"/>
            </a:pPr>
            <a:r>
              <a:t>Provide a brief background on the topic, offering context for readers unfamiliar with the subject.</a:t>
            </a:r>
          </a:p>
          <a:p>
            <a:pPr lvl="1" marL="1291431" indent="-694531" algn="l">
              <a:spcBef>
                <a:spcPts val="4000"/>
              </a:spcBef>
              <a:buClr>
                <a:srgbClr val="D1D5DB"/>
              </a:buClr>
              <a:buSzPct val="75000"/>
              <a:buFont typeface="TimesNewRomanPSMT"/>
              <a:buChar char="•"/>
              <a:defRPr spc="70"/>
            </a:pPr>
            <a:r>
              <a:t>Establish the importance of your research within the broader field.</a:t>
            </a:r>
          </a:p>
          <a:p>
            <a:pPr algn="l">
              <a:spcBef>
                <a:spcPts val="4000"/>
              </a:spcBef>
              <a:defRPr spc="70"/>
            </a:pPr>
            <a:r>
              <a:t>	</a:t>
            </a:r>
            <a:r>
              <a:rPr>
                <a:latin typeface="Avenir Heavy"/>
                <a:ea typeface="Avenir Heavy"/>
                <a:cs typeface="Avenir Heavy"/>
                <a:sym typeface="Avenir Heavy"/>
              </a:rPr>
              <a:t>Thesis Statement</a:t>
            </a:r>
            <a:r>
              <a:t>:</a:t>
            </a:r>
          </a:p>
          <a:p>
            <a:pPr lvl="1" marL="1291431" indent="-694531" algn="l">
              <a:spcBef>
                <a:spcPts val="4000"/>
              </a:spcBef>
              <a:buClr>
                <a:srgbClr val="D1D5DB"/>
              </a:buClr>
              <a:buSzPct val="75000"/>
              <a:buFont typeface="TimesNewRomanPSMT"/>
              <a:buChar char="•"/>
              <a:defRPr spc="70"/>
            </a:pPr>
            <a:r>
              <a:t>Develop a concise thesis statement that summarizes the main point of your research.</a:t>
            </a:r>
          </a:p>
          <a:p>
            <a:pPr lvl="1" marL="1291431" indent="-694531" algn="l">
              <a:spcBef>
                <a:spcPts val="4000"/>
              </a:spcBef>
              <a:buClr>
                <a:srgbClr val="D1D5DB"/>
              </a:buClr>
              <a:buSzPct val="75000"/>
              <a:buFont typeface="TimesNewRomanPSMT"/>
              <a:buChar char="•"/>
              <a:defRPr spc="70"/>
            </a:pPr>
            <a:r>
              <a:t>Clearly outline the goals and contributions of your study.</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9" name="Scientific writing tips - Detailed Methodology"/>
          <p:cNvSpPr txBox="1"/>
          <p:nvPr>
            <p:ph type="title"/>
          </p:nvPr>
        </p:nvSpPr>
        <p:spPr>
          <a:prstGeom prst="rect">
            <a:avLst/>
          </a:prstGeom>
        </p:spPr>
        <p:txBody>
          <a:bodyPr/>
          <a:lstStyle>
            <a:lvl1pPr defTabSz="634745">
              <a:defRPr spc="113" sz="5684"/>
            </a:lvl1pPr>
          </a:lstStyle>
          <a:p>
            <a:pPr/>
            <a:r>
              <a:t>Scientific writing tips - Detailed Methodology</a:t>
            </a:r>
          </a:p>
        </p:txBody>
      </p:sp>
      <p:sp>
        <p:nvSpPr>
          <p:cNvPr id="280" name="Clarity in Procedures:…"/>
          <p:cNvSpPr txBox="1"/>
          <p:nvPr/>
        </p:nvSpPr>
        <p:spPr>
          <a:xfrm>
            <a:off x="920624" y="2486993"/>
            <a:ext cx="22542752" cy="10261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a:spcBef>
                <a:spcPts val="4000"/>
              </a:spcBef>
              <a:defRPr spc="70"/>
            </a:pPr>
            <a:r>
              <a:t>	</a:t>
            </a:r>
            <a:r>
              <a:rPr>
                <a:latin typeface="Avenir Heavy"/>
                <a:ea typeface="Avenir Heavy"/>
                <a:cs typeface="Avenir Heavy"/>
                <a:sym typeface="Avenir Heavy"/>
              </a:rPr>
              <a:t>Clarity in Procedures</a:t>
            </a:r>
            <a:r>
              <a:t>:</a:t>
            </a:r>
          </a:p>
          <a:p>
            <a:pPr lvl="1" marL="1291431" indent="-694531" algn="l">
              <a:spcBef>
                <a:spcPts val="4000"/>
              </a:spcBef>
              <a:buClr>
                <a:srgbClr val="D1D5DB"/>
              </a:buClr>
              <a:buSzPct val="75000"/>
              <a:buFont typeface="TimesNewRomanPSMT"/>
              <a:buChar char="•"/>
              <a:defRPr spc="70"/>
            </a:pPr>
            <a:r>
              <a:t>Clearly describe the methodologies and techniques used in your research.</a:t>
            </a:r>
          </a:p>
          <a:p>
            <a:pPr lvl="1" marL="1291431" indent="-694531" algn="l">
              <a:spcBef>
                <a:spcPts val="4000"/>
              </a:spcBef>
              <a:buClr>
                <a:srgbClr val="D1D5DB"/>
              </a:buClr>
              <a:buSzPct val="75000"/>
              <a:buFont typeface="TimesNewRomanPSMT"/>
              <a:buChar char="•"/>
              <a:defRPr spc="70"/>
            </a:pPr>
            <a:r>
              <a:t>Use step-by-step explanations to ensure reproducibility by other researchers.</a:t>
            </a:r>
          </a:p>
          <a:p>
            <a:pPr algn="l">
              <a:spcBef>
                <a:spcPts val="4000"/>
              </a:spcBef>
              <a:defRPr spc="70"/>
            </a:pPr>
            <a:r>
              <a:t>	</a:t>
            </a:r>
            <a:r>
              <a:rPr>
                <a:latin typeface="Avenir Heavy"/>
                <a:ea typeface="Avenir Heavy"/>
                <a:cs typeface="Avenir Heavy"/>
                <a:sym typeface="Avenir Heavy"/>
              </a:rPr>
              <a:t>Address Variables</a:t>
            </a:r>
            <a:r>
              <a:t>:</a:t>
            </a:r>
          </a:p>
          <a:p>
            <a:pPr lvl="1" marL="1291431" indent="-694531" algn="l">
              <a:spcBef>
                <a:spcPts val="4000"/>
              </a:spcBef>
              <a:buClr>
                <a:srgbClr val="D1D5DB"/>
              </a:buClr>
              <a:buSzPct val="75000"/>
              <a:buFont typeface="TimesNewRomanPSMT"/>
              <a:buChar char="•"/>
              <a:defRPr spc="70"/>
            </a:pPr>
            <a:r>
              <a:t>Clearly define and address any variables or potential confounding factors in your methodology.</a:t>
            </a:r>
          </a:p>
          <a:p>
            <a:pPr lvl="1" marL="1291431" indent="-694531" algn="l">
              <a:spcBef>
                <a:spcPts val="4000"/>
              </a:spcBef>
              <a:buClr>
                <a:srgbClr val="D1D5DB"/>
              </a:buClr>
              <a:buSzPct val="75000"/>
              <a:buFont typeface="TimesNewRomanPSMT"/>
              <a:buChar char="•"/>
              <a:defRPr spc="70"/>
            </a:pPr>
            <a:r>
              <a:t>Justify the chosen methods and explain how they contribute to achieving your research goals.</a:t>
            </a:r>
          </a:p>
          <a:p>
            <a:pPr algn="l">
              <a:spcBef>
                <a:spcPts val="4000"/>
              </a:spcBef>
              <a:defRPr spc="70"/>
            </a:pPr>
            <a:r>
              <a:t>	</a:t>
            </a:r>
            <a:r>
              <a:rPr>
                <a:latin typeface="Avenir Heavy"/>
                <a:ea typeface="Avenir Heavy"/>
                <a:cs typeface="Avenir Heavy"/>
                <a:sym typeface="Avenir Heavy"/>
              </a:rPr>
              <a:t>Ethical Considerations</a:t>
            </a:r>
            <a:r>
              <a:t>:</a:t>
            </a:r>
          </a:p>
          <a:p>
            <a:pPr lvl="1" marL="1291431" indent="-694531" algn="l">
              <a:spcBef>
                <a:spcPts val="4000"/>
              </a:spcBef>
              <a:buClr>
                <a:srgbClr val="D1D5DB"/>
              </a:buClr>
              <a:buSzPct val="75000"/>
              <a:buFont typeface="TimesNewRomanPSMT"/>
              <a:buChar char="•"/>
              <a:defRPr spc="70"/>
            </a:pPr>
            <a:r>
              <a:t>If applicable, discuss ethical considerations and steps taken to ensure the ethical conduct of your research.</a:t>
            </a:r>
          </a:p>
          <a:p>
            <a:pPr lvl="1" marL="1291431" indent="-694531" algn="l">
              <a:spcBef>
                <a:spcPts val="4000"/>
              </a:spcBef>
              <a:buClr>
                <a:srgbClr val="D1D5DB"/>
              </a:buClr>
              <a:buSzPct val="75000"/>
              <a:buFont typeface="TimesNewRomanPSMT"/>
              <a:buChar char="•"/>
              <a:defRPr spc="70"/>
            </a:pPr>
            <a:r>
              <a:t>Transparency in ethical considerations builds trust with the reader.</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2" name="Scientific writing tips - Results and Discussion"/>
          <p:cNvSpPr txBox="1"/>
          <p:nvPr>
            <p:ph type="title"/>
          </p:nvPr>
        </p:nvSpPr>
        <p:spPr>
          <a:prstGeom prst="rect">
            <a:avLst/>
          </a:prstGeom>
        </p:spPr>
        <p:txBody>
          <a:bodyPr/>
          <a:lstStyle>
            <a:lvl1pPr defTabSz="634745">
              <a:defRPr spc="113" sz="5684"/>
            </a:lvl1pPr>
          </a:lstStyle>
          <a:p>
            <a:pPr/>
            <a:r>
              <a:t>Scientific writing tips - Results and Discussion</a:t>
            </a:r>
          </a:p>
        </p:txBody>
      </p:sp>
      <p:sp>
        <p:nvSpPr>
          <p:cNvPr id="283" name="Present Results Clearly:…"/>
          <p:cNvSpPr txBox="1"/>
          <p:nvPr/>
        </p:nvSpPr>
        <p:spPr>
          <a:xfrm>
            <a:off x="2852276" y="2501900"/>
            <a:ext cx="18679447" cy="10769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gn="l">
              <a:spcBef>
                <a:spcPts val="4000"/>
              </a:spcBef>
              <a:defRPr spc="70"/>
            </a:pPr>
            <a:r>
              <a:t>	</a:t>
            </a:r>
            <a:r>
              <a:rPr>
                <a:latin typeface="Avenir Heavy"/>
                <a:ea typeface="Avenir Heavy"/>
                <a:cs typeface="Avenir Heavy"/>
                <a:sym typeface="Avenir Heavy"/>
              </a:rPr>
              <a:t>Present Results Clearly</a:t>
            </a:r>
            <a:r>
              <a:t>:</a:t>
            </a:r>
          </a:p>
          <a:p>
            <a:pPr lvl="1" marL="1291431" indent="-694531" algn="l">
              <a:spcBef>
                <a:spcPts val="4000"/>
              </a:spcBef>
              <a:buClr>
                <a:srgbClr val="D1D5DB"/>
              </a:buClr>
              <a:buSzPct val="75000"/>
              <a:buFont typeface="TimesNewRomanPSMT"/>
              <a:buChar char="•"/>
              <a:defRPr spc="70"/>
            </a:pPr>
            <a:r>
              <a:t>Use tables, graphs, or figures.</a:t>
            </a:r>
          </a:p>
          <a:p>
            <a:pPr lvl="1" marL="1291431" indent="-694531" algn="l">
              <a:spcBef>
                <a:spcPts val="4000"/>
              </a:spcBef>
              <a:buClr>
                <a:srgbClr val="D1D5DB"/>
              </a:buClr>
              <a:buSzPct val="75000"/>
              <a:buFont typeface="TimesNewRomanPSMT"/>
              <a:buChar char="•"/>
              <a:defRPr spc="70"/>
            </a:pPr>
            <a:r>
              <a:t>Use descriptive text to explain the </a:t>
            </a:r>
            <a:r>
              <a:rPr>
                <a:latin typeface="Avenir Heavy"/>
                <a:ea typeface="Avenir Heavy"/>
                <a:cs typeface="Avenir Heavy"/>
                <a:sym typeface="Avenir Heavy"/>
              </a:rPr>
              <a:t>significance</a:t>
            </a:r>
            <a:r>
              <a:t> of each result.</a:t>
            </a:r>
          </a:p>
          <a:p>
            <a:pPr algn="l">
              <a:spcBef>
                <a:spcPts val="4000"/>
              </a:spcBef>
              <a:defRPr spc="70"/>
            </a:pPr>
            <a:r>
              <a:t>	</a:t>
            </a:r>
            <a:r>
              <a:rPr>
                <a:latin typeface="Avenir Heavy"/>
                <a:ea typeface="Avenir Heavy"/>
                <a:cs typeface="Avenir Heavy"/>
                <a:sym typeface="Avenir Heavy"/>
              </a:rPr>
              <a:t>Link Results to Objectives</a:t>
            </a:r>
            <a:r>
              <a:t>:</a:t>
            </a:r>
          </a:p>
          <a:p>
            <a:pPr lvl="1" marL="1291431" indent="-694531" algn="l">
              <a:spcBef>
                <a:spcPts val="4000"/>
              </a:spcBef>
              <a:buClr>
                <a:srgbClr val="D1D5DB"/>
              </a:buClr>
              <a:buSzPct val="75000"/>
              <a:buFont typeface="TimesNewRomanPSMT"/>
              <a:buChar char="•"/>
              <a:defRPr spc="70"/>
            </a:pPr>
            <a:r>
              <a:t>Explicitly connect each result to the research objectives stated in the introduction.</a:t>
            </a:r>
          </a:p>
          <a:p>
            <a:pPr lvl="1" marL="1291431" indent="-694531" algn="l">
              <a:spcBef>
                <a:spcPts val="4000"/>
              </a:spcBef>
              <a:buClr>
                <a:srgbClr val="D1D5DB"/>
              </a:buClr>
              <a:buSzPct val="75000"/>
              <a:buFont typeface="TimesNewRomanPSMT"/>
              <a:buChar char="•"/>
              <a:defRPr spc="70"/>
            </a:pPr>
            <a:r>
              <a:t>Discuss how the results contribute to addressing the research question.</a:t>
            </a:r>
          </a:p>
          <a:p>
            <a:pPr algn="l">
              <a:spcBef>
                <a:spcPts val="4000"/>
              </a:spcBef>
              <a:defRPr spc="70"/>
            </a:pPr>
            <a:r>
              <a:t>	</a:t>
            </a:r>
            <a:r>
              <a:rPr>
                <a:latin typeface="Avenir Heavy"/>
                <a:ea typeface="Avenir Heavy"/>
                <a:cs typeface="Avenir Heavy"/>
                <a:sym typeface="Avenir Heavy"/>
              </a:rPr>
              <a:t>Interpretation and Analysis</a:t>
            </a:r>
            <a:r>
              <a:t>:</a:t>
            </a:r>
          </a:p>
          <a:p>
            <a:pPr lvl="1" marL="1291431" indent="-694531" algn="l">
              <a:spcBef>
                <a:spcPts val="4000"/>
              </a:spcBef>
              <a:buClr>
                <a:srgbClr val="D1D5DB"/>
              </a:buClr>
              <a:buSzPct val="75000"/>
              <a:buFont typeface="TimesNewRomanPSMT"/>
              <a:buChar char="•"/>
              <a:defRPr spc="70"/>
            </a:pPr>
            <a:r>
              <a:t>Provide a thorough interpretation of the results in the discussion section.</a:t>
            </a:r>
          </a:p>
          <a:p>
            <a:pPr lvl="1" marL="1291431" indent="-694531" algn="l">
              <a:spcBef>
                <a:spcPts val="4000"/>
              </a:spcBef>
              <a:buClr>
                <a:srgbClr val="D1D5DB"/>
              </a:buClr>
              <a:buSzPct val="75000"/>
              <a:buFont typeface="TimesNewRomanPSMT"/>
              <a:buChar char="•"/>
              <a:defRPr spc="70"/>
            </a:pPr>
            <a:r>
              <a:t>Analyze patterns, trends, and relationships observed in the data.</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5" name="Scientific writing tips - Concise Conclusion"/>
          <p:cNvSpPr txBox="1"/>
          <p:nvPr>
            <p:ph type="title"/>
          </p:nvPr>
        </p:nvSpPr>
        <p:spPr>
          <a:prstGeom prst="rect">
            <a:avLst/>
          </a:prstGeom>
        </p:spPr>
        <p:txBody>
          <a:bodyPr/>
          <a:lstStyle>
            <a:lvl1pPr defTabSz="634745">
              <a:defRPr spc="113" sz="5684"/>
            </a:lvl1pPr>
          </a:lstStyle>
          <a:p>
            <a:pPr/>
            <a:r>
              <a:t>Scientific writing tips - Concise Conclusion</a:t>
            </a:r>
          </a:p>
        </p:txBody>
      </p:sp>
      <p:sp>
        <p:nvSpPr>
          <p:cNvPr id="286" name="Summarize Key Findings:…"/>
          <p:cNvSpPr txBox="1"/>
          <p:nvPr/>
        </p:nvSpPr>
        <p:spPr>
          <a:xfrm>
            <a:off x="1886156" y="2501900"/>
            <a:ext cx="20611688" cy="9652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lgn="l">
              <a:spcBef>
                <a:spcPts val="4000"/>
              </a:spcBef>
              <a:defRPr spc="70"/>
            </a:pPr>
            <a:r>
              <a:t>	</a:t>
            </a:r>
            <a:r>
              <a:rPr>
                <a:latin typeface="Avenir Heavy"/>
                <a:ea typeface="Avenir Heavy"/>
                <a:cs typeface="Avenir Heavy"/>
                <a:sym typeface="Avenir Heavy"/>
              </a:rPr>
              <a:t>Summarize Key Findings</a:t>
            </a:r>
            <a:r>
              <a:t>:</a:t>
            </a:r>
          </a:p>
          <a:p>
            <a:pPr lvl="1" marL="1291431" indent="-694531" algn="l">
              <a:spcBef>
                <a:spcPts val="4000"/>
              </a:spcBef>
              <a:buClr>
                <a:srgbClr val="D1D5DB"/>
              </a:buClr>
              <a:buSzPct val="75000"/>
              <a:buFont typeface="TimesNewRomanPSMT"/>
              <a:buChar char="•"/>
              <a:defRPr spc="70"/>
            </a:pPr>
            <a:r>
              <a:t>Revisit the research question and highlight how your study addresses it.</a:t>
            </a:r>
          </a:p>
          <a:p>
            <a:pPr algn="l">
              <a:spcBef>
                <a:spcPts val="4000"/>
              </a:spcBef>
              <a:defRPr spc="70"/>
            </a:pPr>
            <a:r>
              <a:t>	</a:t>
            </a:r>
            <a:r>
              <a:rPr>
                <a:latin typeface="Avenir Heavy"/>
                <a:ea typeface="Avenir Heavy"/>
                <a:cs typeface="Avenir Heavy"/>
                <a:sym typeface="Avenir Heavy"/>
              </a:rPr>
              <a:t>Highlight Significance</a:t>
            </a:r>
            <a:r>
              <a:t>:</a:t>
            </a:r>
          </a:p>
          <a:p>
            <a:pPr lvl="1" marL="1291431" indent="-694531" algn="l">
              <a:spcBef>
                <a:spcPts val="4000"/>
              </a:spcBef>
              <a:buClr>
                <a:srgbClr val="D1D5DB"/>
              </a:buClr>
              <a:buSzPct val="75000"/>
              <a:buFont typeface="TimesNewRomanPSMT"/>
              <a:buChar char="•"/>
              <a:defRPr spc="70"/>
            </a:pPr>
            <a:r>
              <a:t>Emphasize the significance of your findings in the broader context of the field.</a:t>
            </a:r>
          </a:p>
          <a:p>
            <a:pPr lvl="1" marL="1291431" indent="-694531" algn="l">
              <a:spcBef>
                <a:spcPts val="4000"/>
              </a:spcBef>
              <a:buClr>
                <a:srgbClr val="D1D5DB"/>
              </a:buClr>
              <a:buSzPct val="75000"/>
              <a:buFont typeface="TimesNewRomanPSMT"/>
              <a:buChar char="•"/>
              <a:defRPr spc="70"/>
            </a:pPr>
            <a:r>
              <a:t>Discuss any implications for future research or applications.</a:t>
            </a:r>
          </a:p>
          <a:p>
            <a:pPr algn="l">
              <a:spcBef>
                <a:spcPts val="4000"/>
              </a:spcBef>
              <a:defRPr spc="70"/>
            </a:pPr>
            <a:r>
              <a:t>	</a:t>
            </a:r>
            <a:r>
              <a:rPr>
                <a:latin typeface="Avenir Heavy"/>
                <a:ea typeface="Avenir Heavy"/>
                <a:cs typeface="Avenir Heavy"/>
                <a:sym typeface="Avenir Heavy"/>
              </a:rPr>
              <a:t>Avoid Introducing New Information</a:t>
            </a:r>
            <a:r>
              <a:t>:</a:t>
            </a:r>
          </a:p>
          <a:p>
            <a:pPr lvl="1" marL="1291431" indent="-694531" algn="l">
              <a:spcBef>
                <a:spcPts val="4000"/>
              </a:spcBef>
              <a:buClr>
                <a:srgbClr val="D1D5DB"/>
              </a:buClr>
              <a:buSzPct val="75000"/>
              <a:buFont typeface="TimesNewRomanPSMT"/>
              <a:buChar char="•"/>
              <a:defRPr spc="70"/>
            </a:pPr>
            <a:r>
              <a:t>The conclusion is not the place for new information; focus on summarizing existing content.</a:t>
            </a:r>
          </a:p>
          <a:p>
            <a:pPr lvl="1" marL="1291431" indent="-694531" algn="l">
              <a:spcBef>
                <a:spcPts val="4000"/>
              </a:spcBef>
              <a:buClr>
                <a:srgbClr val="D1D5DB"/>
              </a:buClr>
              <a:buSzPct val="75000"/>
              <a:buFont typeface="TimesNewRomanPSMT"/>
              <a:buChar char="•"/>
              <a:defRPr spc="70"/>
            </a:pPr>
            <a:r>
              <a:t>Keep the conclusion directly related to the research conducted.</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8" name="Thank you!"/>
          <p:cNvSpPr txBox="1"/>
          <p:nvPr>
            <p:ph type="title"/>
          </p:nvPr>
        </p:nvSpPr>
        <p:spPr>
          <a:xfrm>
            <a:off x="1257299" y="6330949"/>
            <a:ext cx="21869401" cy="3207714"/>
          </a:xfrm>
          <a:prstGeom prst="rect">
            <a:avLst/>
          </a:prstGeom>
        </p:spPr>
        <p:txBody>
          <a:bodyPr/>
          <a:lstStyle>
            <a:lvl1pPr>
              <a:spcBef>
                <a:spcPts val="4000"/>
              </a:spcBef>
              <a:defRPr cap="none" spc="180" sz="9000">
                <a:latin typeface="Avenir Medium"/>
                <a:ea typeface="Avenir Medium"/>
                <a:cs typeface="Avenir Medium"/>
                <a:sym typeface="Avenir Medium"/>
              </a:defRPr>
            </a:lvl1pPr>
          </a:lstStyle>
          <a:p>
            <a:pPr/>
            <a:r>
              <a:t>Thank you!</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Why code style matters"/>
          <p:cNvSpPr txBox="1"/>
          <p:nvPr>
            <p:ph type="title"/>
          </p:nvPr>
        </p:nvSpPr>
        <p:spPr>
          <a:prstGeom prst="rect">
            <a:avLst/>
          </a:prstGeom>
        </p:spPr>
        <p:txBody>
          <a:bodyPr/>
          <a:lstStyle>
            <a:lvl1pPr defTabSz="634745">
              <a:defRPr spc="113" sz="5684"/>
            </a:lvl1pPr>
          </a:lstStyle>
          <a:p>
            <a:pPr/>
            <a:r>
              <a:t>Why code style matters</a:t>
            </a:r>
          </a:p>
        </p:txBody>
      </p:sp>
      <p:sp>
        <p:nvSpPr>
          <p:cNvPr id="171" name="Enhanced Readability: Consistent code style makes it easier for developers to understand and maintain code.…"/>
          <p:cNvSpPr txBox="1"/>
          <p:nvPr>
            <p:ph type="body" idx="1"/>
          </p:nvPr>
        </p:nvSpPr>
        <p:spPr>
          <a:xfrm>
            <a:off x="1257300" y="3516012"/>
            <a:ext cx="21869400" cy="9067801"/>
          </a:xfrm>
          <a:prstGeom prst="rect">
            <a:avLst/>
          </a:prstGeom>
        </p:spPr>
        <p:txBody>
          <a:bodyPr/>
          <a:lstStyle/>
          <a:p>
            <a:pPr marL="834231" indent="-694531">
              <a:lnSpc>
                <a:spcPct val="100000"/>
              </a:lnSpc>
              <a:spcBef>
                <a:spcPts val="4000"/>
              </a:spcBef>
              <a:buClr>
                <a:srgbClr val="374151"/>
              </a:buClr>
              <a:buFont typeface="TimesNewRomanPSMT"/>
              <a:defRPr spc="70" sz="3500"/>
            </a:pPr>
            <a:r>
              <a:rPr>
                <a:latin typeface="Avenir Heavy"/>
                <a:ea typeface="Avenir Heavy"/>
                <a:cs typeface="Avenir Heavy"/>
                <a:sym typeface="Avenir Heavy"/>
              </a:rPr>
              <a:t>	Enhanced Readability:</a:t>
            </a:r>
            <a:r>
              <a:t> Consistent code style makes it easier for developers to understand and maintain code.</a:t>
            </a:r>
          </a:p>
          <a:p>
            <a:pPr marL="834231" indent="-694531">
              <a:lnSpc>
                <a:spcPct val="100000"/>
              </a:lnSpc>
              <a:spcBef>
                <a:spcPts val="4000"/>
              </a:spcBef>
              <a:buClr>
                <a:srgbClr val="374151"/>
              </a:buClr>
              <a:buFont typeface="TimesNewRomanPSMT"/>
              <a:defRPr spc="70" sz="3500"/>
            </a:pPr>
            <a:r>
              <a:rPr>
                <a:latin typeface="Avenir Heavy"/>
                <a:ea typeface="Avenir Heavy"/>
                <a:cs typeface="Avenir Heavy"/>
                <a:sym typeface="Avenir Heavy"/>
              </a:rPr>
              <a:t>	Error Prevention:</a:t>
            </a:r>
            <a:r>
              <a:t> Adhering to code conventions reduces the likelihood of introducing errors, fostering a more robust and reliable codebase.</a:t>
            </a:r>
          </a:p>
          <a:p>
            <a:pPr marL="834231" indent="-694531">
              <a:lnSpc>
                <a:spcPct val="100000"/>
              </a:lnSpc>
              <a:spcBef>
                <a:spcPts val="4000"/>
              </a:spcBef>
              <a:buClr>
                <a:srgbClr val="374151"/>
              </a:buClr>
              <a:buFont typeface="TimesNewRomanPSMT"/>
              <a:defRPr spc="70" sz="3500"/>
            </a:pPr>
            <a:r>
              <a:rPr>
                <a:latin typeface="Avenir Heavy"/>
                <a:ea typeface="Avenir Heavy"/>
                <a:cs typeface="Avenir Heavy"/>
                <a:sym typeface="Avenir Heavy"/>
              </a:rPr>
              <a:t>	Efficient Collaboration:</a:t>
            </a:r>
            <a:r>
              <a:t> A standardized code style facilitates collaborative efforts, allowing team members to seamlessly work together on projects.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Pep-8: overview"/>
          <p:cNvSpPr txBox="1"/>
          <p:nvPr>
            <p:ph type="title"/>
          </p:nvPr>
        </p:nvSpPr>
        <p:spPr>
          <a:prstGeom prst="rect">
            <a:avLst/>
          </a:prstGeom>
        </p:spPr>
        <p:txBody>
          <a:bodyPr/>
          <a:lstStyle>
            <a:lvl1pPr defTabSz="634745">
              <a:defRPr spc="113" sz="5684"/>
            </a:lvl1pPr>
          </a:lstStyle>
          <a:p>
            <a:pPr/>
            <a:r>
              <a:t>Pep-8: overview</a:t>
            </a:r>
          </a:p>
        </p:txBody>
      </p:sp>
      <p:sp>
        <p:nvSpPr>
          <p:cNvPr id="174" name="What is PEP 8?…"/>
          <p:cNvSpPr txBox="1"/>
          <p:nvPr>
            <p:ph type="body" idx="1"/>
          </p:nvPr>
        </p:nvSpPr>
        <p:spPr>
          <a:prstGeom prst="rect">
            <a:avLst/>
          </a:prstGeom>
        </p:spPr>
        <p:txBody>
          <a:bodyPr/>
          <a:lstStyle/>
          <a:p>
            <a:pPr marL="0" indent="0">
              <a:lnSpc>
                <a:spcPct val="100000"/>
              </a:lnSpc>
              <a:spcBef>
                <a:spcPts val="4000"/>
              </a:spcBef>
              <a:buClrTx/>
              <a:buSzTx/>
              <a:buNone/>
              <a:defRPr spc="70" sz="3500"/>
            </a:pPr>
            <a:r>
              <a:t>What is </a:t>
            </a:r>
            <a:r>
              <a:rPr>
                <a:latin typeface="Avenir Heavy"/>
                <a:ea typeface="Avenir Heavy"/>
                <a:cs typeface="Avenir Heavy"/>
                <a:sym typeface="Avenir Heavy"/>
              </a:rPr>
              <a:t>PEP 8</a:t>
            </a:r>
            <a:r>
              <a:t>?</a:t>
            </a:r>
          </a:p>
          <a:p>
            <a:pPr lvl="2" marL="0" indent="685800">
              <a:lnSpc>
                <a:spcPct val="100000"/>
              </a:lnSpc>
              <a:spcBef>
                <a:spcPts val="4000"/>
              </a:spcBef>
              <a:buClrTx/>
              <a:buSzTx/>
              <a:buNone/>
              <a:defRPr spc="70" sz="3500"/>
            </a:pPr>
            <a:r>
              <a:rPr>
                <a:latin typeface="Avenir Heavy"/>
                <a:ea typeface="Avenir Heavy"/>
                <a:cs typeface="Avenir Heavy"/>
                <a:sym typeface="Avenir Heavy"/>
              </a:rPr>
              <a:t>PEP 8</a:t>
            </a:r>
            <a:r>
              <a:t> stands for Python Enhancement Proposal 8, providing guidelines for code style and conventions in Python programming.</a:t>
            </a:r>
          </a:p>
          <a:p>
            <a:pPr marL="0" indent="0">
              <a:lnSpc>
                <a:spcPct val="100000"/>
              </a:lnSpc>
              <a:spcBef>
                <a:spcPts val="4000"/>
              </a:spcBef>
              <a:buClrTx/>
              <a:buSzTx/>
              <a:buNone/>
              <a:defRPr spc="70" sz="3500"/>
            </a:pPr>
            <a:r>
              <a:rPr>
                <a:latin typeface="Avenir Heavy"/>
                <a:ea typeface="Avenir Heavy"/>
                <a:cs typeface="Avenir Heavy"/>
                <a:sym typeface="Avenir Heavy"/>
              </a:rPr>
              <a:t>PEP 8</a:t>
            </a:r>
            <a:r>
              <a:t>, sometimes spelled PEP8 or PEP-8, is a document that provides </a:t>
            </a:r>
            <a:r>
              <a:rPr>
                <a:latin typeface="Avenir Heavy"/>
                <a:ea typeface="Avenir Heavy"/>
                <a:cs typeface="Avenir Heavy"/>
                <a:sym typeface="Avenir Heavy"/>
              </a:rPr>
              <a:t>guidelines and best practices on how to write Python code</a:t>
            </a:r>
            <a:r>
              <a:t>. </a:t>
            </a:r>
          </a:p>
          <a:p>
            <a:pPr marL="0" indent="0">
              <a:lnSpc>
                <a:spcPct val="100000"/>
              </a:lnSpc>
              <a:spcBef>
                <a:spcPts val="4000"/>
              </a:spcBef>
              <a:buClrTx/>
              <a:buSzTx/>
              <a:buNone/>
              <a:defRPr spc="70" sz="3500"/>
            </a:pPr>
            <a:r>
              <a:t>It was written in 2001 by Guido van Rossum, Barry Warsaw, and Nick Coghlan. The primary focus of PEP 8 is to improve the readability and consistency of Python code.</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Pep-8: overview"/>
          <p:cNvSpPr txBox="1"/>
          <p:nvPr>
            <p:ph type="title"/>
          </p:nvPr>
        </p:nvSpPr>
        <p:spPr>
          <a:prstGeom prst="rect">
            <a:avLst/>
          </a:prstGeom>
        </p:spPr>
        <p:txBody>
          <a:bodyPr/>
          <a:lstStyle>
            <a:lvl1pPr defTabSz="634745">
              <a:defRPr spc="113" sz="5684"/>
            </a:lvl1pPr>
          </a:lstStyle>
          <a:p>
            <a:pPr/>
            <a:r>
              <a:t>Pep-8: overview</a:t>
            </a:r>
          </a:p>
        </p:txBody>
      </p:sp>
      <p:sp>
        <p:nvSpPr>
          <p:cNvPr id="177" name="Following PEP 8 is particularly important if you’re looking for a development job. Writing clear, readable code shows professionalism. It will tell an employer that you understand how to structure your code well.…"/>
          <p:cNvSpPr txBox="1"/>
          <p:nvPr>
            <p:ph type="body" idx="1"/>
          </p:nvPr>
        </p:nvSpPr>
        <p:spPr>
          <a:prstGeom prst="rect">
            <a:avLst/>
          </a:prstGeom>
        </p:spPr>
        <p:txBody>
          <a:bodyPr/>
          <a:lstStyle/>
          <a:p>
            <a:pPr marL="0" indent="0">
              <a:lnSpc>
                <a:spcPct val="100000"/>
              </a:lnSpc>
              <a:spcBef>
                <a:spcPts val="4000"/>
              </a:spcBef>
              <a:buClrTx/>
              <a:buSzTx/>
              <a:buNone/>
              <a:defRPr spc="85" sz="4300"/>
            </a:pPr>
            <a:r>
              <a:t>Following </a:t>
            </a:r>
            <a:r>
              <a:rPr>
                <a:latin typeface="Avenir Heavy"/>
                <a:ea typeface="Avenir Heavy"/>
                <a:cs typeface="Avenir Heavy"/>
                <a:sym typeface="Avenir Heavy"/>
              </a:rPr>
              <a:t>PEP 8</a:t>
            </a:r>
            <a:r>
              <a:t> is particularly important if you’re looking for a development job. Writing clear, readable code shows professionalism. It will tell an employer that you understand how to structure your code well.</a:t>
            </a:r>
          </a:p>
          <a:p>
            <a:pPr marL="0" indent="0">
              <a:lnSpc>
                <a:spcPct val="100000"/>
              </a:lnSpc>
              <a:spcBef>
                <a:spcPts val="4000"/>
              </a:spcBef>
              <a:buClrTx/>
              <a:buSzTx/>
              <a:buNone/>
              <a:defRPr spc="85" sz="4300"/>
            </a:pPr>
            <a:r>
              <a:t>You can find the whole document </a:t>
            </a:r>
            <a:r>
              <a:rPr u="sng">
                <a:hlinkClick r:id="rId2" invalidUrl="" action="" tgtFrame="" tooltip="" history="1" highlightClick="0" endSnd="0"/>
              </a:rPr>
              <a:t>here</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Pep-8: Examples - naming conventions"/>
          <p:cNvSpPr txBox="1"/>
          <p:nvPr>
            <p:ph type="title"/>
          </p:nvPr>
        </p:nvSpPr>
        <p:spPr>
          <a:prstGeom prst="rect">
            <a:avLst/>
          </a:prstGeom>
        </p:spPr>
        <p:txBody>
          <a:bodyPr/>
          <a:lstStyle>
            <a:lvl1pPr defTabSz="634745">
              <a:defRPr spc="113" sz="5684"/>
            </a:lvl1pPr>
          </a:lstStyle>
          <a:p>
            <a:pPr/>
            <a:r>
              <a:t>Pep-8: Examples - naming conventions</a:t>
            </a:r>
          </a:p>
        </p:txBody>
      </p:sp>
      <p:graphicFrame>
        <p:nvGraphicFramePr>
          <p:cNvPr id="180" name="Table"/>
          <p:cNvGraphicFramePr/>
          <p:nvPr/>
        </p:nvGraphicFramePr>
        <p:xfrm>
          <a:off x="798345" y="4857153"/>
          <a:ext cx="22935043" cy="4888080"/>
        </p:xfrm>
        <a:graphic xmlns:a="http://schemas.openxmlformats.org/drawingml/2006/main">
          <a:graphicData uri="http://schemas.openxmlformats.org/drawingml/2006/table">
            <a:tbl>
              <a:tblPr firstCol="1" firstRow="1" lastCol="0" lastRow="0" bandCol="0" bandRow="1" rtl="0">
                <a:tableStyleId>{4C3C2611-4C71-4FC5-86AE-919BDF0F9419}</a:tableStyleId>
              </a:tblPr>
              <a:tblGrid>
                <a:gridCol w="2319083"/>
                <a:gridCol w="13516834"/>
                <a:gridCol w="7099125"/>
              </a:tblGrid>
              <a:tr h="611009">
                <a:tc>
                  <a:txBody>
                    <a:bodyPr/>
                    <a:lstStyle/>
                    <a:p>
                      <a:pPr defTabSz="914400">
                        <a:defRPr b="0" cap="none" spc="0" sz="1800">
                          <a:solidFill>
                            <a:srgbClr val="000000"/>
                          </a:solidFill>
                        </a:defRPr>
                      </a:pPr>
                      <a:r>
                        <a:rPr sz="3400">
                          <a:solidFill>
                            <a:srgbClr val="5B5854"/>
                          </a:solidFill>
                          <a:sym typeface="Avenir Next Demi Bold"/>
                        </a:rPr>
                        <a:t>Type</a:t>
                      </a:r>
                    </a:p>
                  </a:txBody>
                  <a:tcPr marL="50800" marR="50800" marT="50800" marB="50800" anchor="ctr" anchorCtr="0" horzOverflow="overflow">
                    <a:lnL w="12700">
                      <a:miter lim="400000"/>
                    </a:lnL>
                  </a:tcPr>
                </a:tc>
                <a:tc>
                  <a:txBody>
                    <a:bodyPr/>
                    <a:lstStyle/>
                    <a:p>
                      <a:pPr defTabSz="914400">
                        <a:defRPr b="0" cap="none" spc="0" sz="1800">
                          <a:solidFill>
                            <a:srgbClr val="000000"/>
                          </a:solidFill>
                        </a:defRPr>
                      </a:pPr>
                      <a:r>
                        <a:rPr sz="3400">
                          <a:solidFill>
                            <a:srgbClr val="5B5854"/>
                          </a:solidFill>
                          <a:sym typeface="Avenir Next Demi Bold"/>
                        </a:rPr>
                        <a:t>Naming conventions</a:t>
                      </a:r>
                    </a:p>
                  </a:txBody>
                  <a:tcPr marL="50800" marR="50800" marT="50800" marB="50800" anchor="ctr" anchorCtr="0" horzOverflow="overflow"/>
                </a:tc>
                <a:tc>
                  <a:txBody>
                    <a:bodyPr/>
                    <a:lstStyle/>
                    <a:p>
                      <a:pPr defTabSz="914400">
                        <a:defRPr b="0" cap="none" spc="0" sz="1800">
                          <a:solidFill>
                            <a:srgbClr val="000000"/>
                          </a:solidFill>
                        </a:defRPr>
                      </a:pPr>
                      <a:r>
                        <a:rPr sz="3400">
                          <a:solidFill>
                            <a:srgbClr val="5B5854"/>
                          </a:solidFill>
                          <a:sym typeface="Avenir Next Demi Bold"/>
                        </a:rPr>
                        <a:t>Examples</a:t>
                      </a:r>
                    </a:p>
                  </a:txBody>
                  <a:tcPr marL="50800" marR="50800" marT="50800" marB="50800" anchor="ctr" anchorCtr="0" horzOverflow="overflow">
                    <a:lnR w="12700">
                      <a:miter lim="400000"/>
                    </a:lnR>
                  </a:tcPr>
                </a:tc>
              </a:tr>
              <a:tr h="611009">
                <a:tc>
                  <a:txBody>
                    <a:bodyPr/>
                    <a:lstStyle/>
                    <a:p>
                      <a:pPr>
                        <a:spcBef>
                          <a:spcPts val="4000"/>
                        </a:spcBef>
                        <a:defRPr b="0" cap="none" spc="0" sz="1800">
                          <a:solidFill>
                            <a:srgbClr val="000000"/>
                          </a:solidFill>
                        </a:defRPr>
                      </a:pPr>
                      <a:r>
                        <a:rPr spc="59" sz="3000">
                          <a:solidFill>
                            <a:srgbClr val="5B5854"/>
                          </a:solidFill>
                          <a:latin typeface="Avenir Medium"/>
                          <a:ea typeface="Avenir Medium"/>
                          <a:cs typeface="Avenir Medium"/>
                          <a:sym typeface="Avenir Medium"/>
                        </a:rPr>
                        <a:t>Function
</a:t>
                      </a:r>
                    </a:p>
                  </a:txBody>
                  <a:tcPr marL="50800" marR="50800" marT="50800" marB="50800" anchor="ctr" anchorCtr="0" horzOverflow="overflow"/>
                </a:tc>
                <a:tc rowSpan="3">
                  <a:txBody>
                    <a:bodyPr/>
                    <a:lstStyle/>
                    <a:p>
                      <a:pPr defTabSz="914400">
                        <a:defRPr cap="none" spc="0" sz="3000">
                          <a:sym typeface="Avenir Next Medium"/>
                        </a:defRPr>
                      </a:pPr>
                      <a:r>
                        <a:rPr spc="59">
                          <a:latin typeface="Avenir Medium"/>
                          <a:ea typeface="Avenir Medium"/>
                          <a:cs typeface="Avenir Medium"/>
                          <a:sym typeface="Avenir Medium"/>
                        </a:rPr>
                        <a:t>Lowercase word or words. Separate words with underscores</a:t>
                      </a:r>
                    </a:p>
                  </a:txBody>
                  <a:tcPr marL="50800" marR="50800" marT="50800" marB="50800" anchor="ctr" anchorCtr="0" horzOverflow="overflow"/>
                </a:tc>
                <a:tc>
                  <a:txBody>
                    <a:bodyPr/>
                    <a:lstStyle/>
                    <a:p>
                      <a:pPr>
                        <a:spcBef>
                          <a:spcPts val="4000"/>
                        </a:spcBef>
                        <a:defRPr cap="none" spc="0" sz="1800">
                          <a:solidFill>
                            <a:srgbClr val="000000"/>
                          </a:solidFill>
                        </a:defRPr>
                      </a:pPr>
                      <a:r>
                        <a:rPr spc="59" sz="3000">
                          <a:solidFill>
                            <a:srgbClr val="5B5854"/>
                          </a:solidFill>
                          <a:latin typeface="Avenir Medium"/>
                          <a:ea typeface="Avenir Medium"/>
                          <a:cs typeface="Avenir Medium"/>
                          <a:sym typeface="Avenir Medium"/>
                        </a:rPr>
                        <a:t>function, my_function</a:t>
                      </a:r>
                    </a:p>
                  </a:txBody>
                  <a:tcPr marL="50800" marR="50800" marT="50800" marB="50800" anchor="ctr" anchorCtr="0" horzOverflow="overflow">
                    <a:lnR w="12700">
                      <a:miter lim="400000"/>
                    </a:lnR>
                  </a:tcPr>
                </a:tc>
              </a:tr>
              <a:tr h="611009">
                <a:tc>
                  <a:txBody>
                    <a:bodyPr/>
                    <a:lstStyle/>
                    <a:p>
                      <a:pPr>
                        <a:spcBef>
                          <a:spcPts val="4000"/>
                        </a:spcBef>
                        <a:defRPr b="0" cap="none" spc="0" sz="1800">
                          <a:solidFill>
                            <a:srgbClr val="000000"/>
                          </a:solidFill>
                        </a:defRPr>
                      </a:pPr>
                      <a:r>
                        <a:rPr spc="59" sz="3000">
                          <a:solidFill>
                            <a:srgbClr val="5B5854"/>
                          </a:solidFill>
                          <a:latin typeface="Avenir Medium"/>
                          <a:ea typeface="Avenir Medium"/>
                          <a:cs typeface="Avenir Medium"/>
                          <a:sym typeface="Avenir Medium"/>
                        </a:rPr>
                        <a:t>Method</a:t>
                      </a:r>
                    </a:p>
                  </a:txBody>
                  <a:tcPr marL="50800" marR="50800" marT="50800" marB="50800" anchor="ctr" anchorCtr="0" horzOverflow="overflow"/>
                </a:tc>
                <a:tc vMerge="1">
                  <a:tcPr/>
                </a:tc>
                <a:tc>
                  <a:txBody>
                    <a:bodyPr/>
                    <a:lstStyle/>
                    <a:p>
                      <a:pPr>
                        <a:spcBef>
                          <a:spcPts val="4000"/>
                        </a:spcBef>
                        <a:defRPr cap="none" spc="0" sz="1800">
                          <a:solidFill>
                            <a:srgbClr val="000000"/>
                          </a:solidFill>
                        </a:defRPr>
                      </a:pPr>
                      <a:r>
                        <a:rPr spc="59" sz="3000">
                          <a:solidFill>
                            <a:srgbClr val="5B5854"/>
                          </a:solidFill>
                          <a:latin typeface="Avenir Medium"/>
                          <a:ea typeface="Avenir Medium"/>
                          <a:cs typeface="Avenir Medium"/>
                          <a:sym typeface="Avenir Medium"/>
                        </a:rPr>
                        <a:t>method, class_method</a:t>
                      </a:r>
                    </a:p>
                  </a:txBody>
                  <a:tcPr marL="50800" marR="50800" marT="50800" marB="50800" anchor="ctr" anchorCtr="0" horzOverflow="overflow">
                    <a:lnR w="12700">
                      <a:miter lim="400000"/>
                    </a:lnR>
                  </a:tcPr>
                </a:tc>
              </a:tr>
              <a:tr h="611009">
                <a:tc>
                  <a:txBody>
                    <a:bodyPr/>
                    <a:lstStyle/>
                    <a:p>
                      <a:pPr>
                        <a:spcBef>
                          <a:spcPts val="4000"/>
                        </a:spcBef>
                        <a:defRPr b="0" cap="none" spc="0" sz="1800">
                          <a:solidFill>
                            <a:srgbClr val="000000"/>
                          </a:solidFill>
                        </a:defRPr>
                      </a:pPr>
                      <a:r>
                        <a:rPr spc="59" sz="3000">
                          <a:solidFill>
                            <a:srgbClr val="5B5854"/>
                          </a:solidFill>
                          <a:latin typeface="Avenir Medium"/>
                          <a:ea typeface="Avenir Medium"/>
                          <a:cs typeface="Avenir Medium"/>
                          <a:sym typeface="Avenir Medium"/>
                        </a:rPr>
                        <a:t>Module</a:t>
                      </a:r>
                    </a:p>
                  </a:txBody>
                  <a:tcPr marL="50800" marR="50800" marT="50800" marB="50800" anchor="ctr" anchorCtr="0" horzOverflow="overflow"/>
                </a:tc>
                <a:tc vMerge="1">
                  <a:tcPr/>
                </a:tc>
                <a:tc>
                  <a:txBody>
                    <a:bodyPr/>
                    <a:lstStyle/>
                    <a:p>
                      <a:pPr>
                        <a:spcBef>
                          <a:spcPts val="4000"/>
                        </a:spcBef>
                        <a:defRPr cap="none" spc="0" sz="1800">
                          <a:solidFill>
                            <a:srgbClr val="000000"/>
                          </a:solidFill>
                        </a:defRPr>
                      </a:pPr>
                      <a:r>
                        <a:rPr spc="59" sz="3000">
                          <a:solidFill>
                            <a:srgbClr val="5B5854"/>
                          </a:solidFill>
                          <a:latin typeface="Avenir Medium"/>
                          <a:ea typeface="Avenir Medium"/>
                          <a:cs typeface="Avenir Medium"/>
                          <a:sym typeface="Avenir Medium"/>
                        </a:rPr>
                        <a:t>module.py, my_module.py</a:t>
                      </a:r>
                    </a:p>
                  </a:txBody>
                  <a:tcPr marL="50800" marR="50800" marT="50800" marB="50800" anchor="ctr" anchorCtr="0" horzOverflow="overflow">
                    <a:lnR w="12700">
                      <a:miter lim="400000"/>
                    </a:lnR>
                  </a:tcPr>
                </a:tc>
              </a:tr>
              <a:tr h="611009">
                <a:tc>
                  <a:txBody>
                    <a:bodyPr/>
                    <a:lstStyle/>
                    <a:p>
                      <a:pPr>
                        <a:spcBef>
                          <a:spcPts val="4000"/>
                        </a:spcBef>
                        <a:defRPr b="0" cap="none" spc="0" sz="1800">
                          <a:solidFill>
                            <a:srgbClr val="000000"/>
                          </a:solidFill>
                        </a:defRPr>
                      </a:pPr>
                      <a:r>
                        <a:rPr spc="59" sz="3000">
                          <a:solidFill>
                            <a:srgbClr val="5B5854"/>
                          </a:solidFill>
                          <a:latin typeface="Avenir Medium"/>
                          <a:ea typeface="Avenir Medium"/>
                          <a:cs typeface="Avenir Medium"/>
                          <a:sym typeface="Avenir Medium"/>
                        </a:rPr>
                        <a:t>Variable</a:t>
                      </a:r>
                    </a:p>
                  </a:txBody>
                  <a:tcPr marL="50800" marR="50800" marT="50800" marB="50800" anchor="ctr" anchorCtr="0" horzOverflow="overflow"/>
                </a:tc>
                <a:tc>
                  <a:txBody>
                    <a:bodyPr/>
                    <a:lstStyle/>
                    <a:p>
                      <a:pPr>
                        <a:spcBef>
                          <a:spcPts val="4000"/>
                        </a:spcBef>
                        <a:defRPr cap="none" spc="0" sz="1800">
                          <a:solidFill>
                            <a:srgbClr val="000000"/>
                          </a:solidFill>
                        </a:defRPr>
                      </a:pPr>
                      <a:r>
                        <a:rPr spc="59" sz="3000">
                          <a:solidFill>
                            <a:srgbClr val="5B5854"/>
                          </a:solidFill>
                          <a:latin typeface="Avenir Medium"/>
                          <a:ea typeface="Avenir Medium"/>
                          <a:cs typeface="Avenir Medium"/>
                          <a:sym typeface="Avenir Medium"/>
                        </a:rPr>
                        <a:t>Lowercase single letter, word or words. Separate words with underscores</a:t>
                      </a:r>
                    </a:p>
                  </a:txBody>
                  <a:tcPr marL="50800" marR="50800" marT="50800" marB="50800" anchor="ctr" anchorCtr="0" horzOverflow="overflow"/>
                </a:tc>
                <a:tc>
                  <a:txBody>
                    <a:bodyPr/>
                    <a:lstStyle/>
                    <a:p>
                      <a:pPr>
                        <a:spcBef>
                          <a:spcPts val="4000"/>
                        </a:spcBef>
                        <a:defRPr cap="none" spc="0" sz="1800">
                          <a:solidFill>
                            <a:srgbClr val="000000"/>
                          </a:solidFill>
                        </a:defRPr>
                      </a:pPr>
                      <a:r>
                        <a:rPr spc="59" sz="3000">
                          <a:solidFill>
                            <a:srgbClr val="5B5854"/>
                          </a:solidFill>
                          <a:latin typeface="Avenir Medium"/>
                          <a:ea typeface="Avenir Medium"/>
                          <a:cs typeface="Avenir Medium"/>
                          <a:sym typeface="Avenir Medium"/>
                        </a:rPr>
                        <a:t>x, var, my_variable</a:t>
                      </a:r>
                    </a:p>
                  </a:txBody>
                  <a:tcPr marL="50800" marR="50800" marT="50800" marB="50800" anchor="ctr" anchorCtr="0" horzOverflow="overflow">
                    <a:lnR w="12700">
                      <a:miter lim="400000"/>
                    </a:lnR>
                  </a:tcPr>
                </a:tc>
              </a:tr>
              <a:tr h="611009">
                <a:tc>
                  <a:txBody>
                    <a:bodyPr/>
                    <a:lstStyle/>
                    <a:p>
                      <a:pPr>
                        <a:spcBef>
                          <a:spcPts val="4000"/>
                        </a:spcBef>
                        <a:defRPr b="0" cap="none" spc="0" sz="1800">
                          <a:solidFill>
                            <a:srgbClr val="000000"/>
                          </a:solidFill>
                        </a:defRPr>
                      </a:pPr>
                      <a:r>
                        <a:rPr spc="59" sz="3000">
                          <a:solidFill>
                            <a:srgbClr val="5B5854"/>
                          </a:solidFill>
                          <a:latin typeface="Avenir Medium"/>
                          <a:ea typeface="Avenir Medium"/>
                          <a:cs typeface="Avenir Medium"/>
                          <a:sym typeface="Avenir Medium"/>
                        </a:rPr>
                        <a:t>Class</a:t>
                      </a:r>
                    </a:p>
                  </a:txBody>
                  <a:tcPr marL="50800" marR="50800" marT="50800" marB="50800" anchor="ctr" anchorCtr="0" horzOverflow="overflow"/>
                </a:tc>
                <a:tc>
                  <a:txBody>
                    <a:bodyPr/>
                    <a:lstStyle/>
                    <a:p>
                      <a:pPr>
                        <a:spcBef>
                          <a:spcPts val="4000"/>
                        </a:spcBef>
                        <a:defRPr cap="none" spc="0" sz="1800">
                          <a:solidFill>
                            <a:srgbClr val="000000"/>
                          </a:solidFill>
                        </a:defRPr>
                      </a:pPr>
                      <a:r>
                        <a:rPr spc="59" sz="3000">
                          <a:solidFill>
                            <a:srgbClr val="5B5854"/>
                          </a:solidFill>
                          <a:latin typeface="Avenir Medium"/>
                          <a:ea typeface="Avenir Medium"/>
                          <a:cs typeface="Avenir Medium"/>
                          <a:sym typeface="Avenir Medium"/>
                        </a:rPr>
                        <a:t>Each word starts with a capital letter. Words are not separated</a:t>
                      </a:r>
                    </a:p>
                  </a:txBody>
                  <a:tcPr marL="50800" marR="50800" marT="50800" marB="50800" anchor="ctr" anchorCtr="0" horzOverflow="overflow"/>
                </a:tc>
                <a:tc>
                  <a:txBody>
                    <a:bodyPr/>
                    <a:lstStyle/>
                    <a:p>
                      <a:pPr>
                        <a:spcBef>
                          <a:spcPts val="4000"/>
                        </a:spcBef>
                        <a:defRPr cap="none" spc="0" sz="1800">
                          <a:solidFill>
                            <a:srgbClr val="000000"/>
                          </a:solidFill>
                        </a:defRPr>
                      </a:pPr>
                      <a:r>
                        <a:rPr spc="59" sz="3000">
                          <a:solidFill>
                            <a:srgbClr val="5B5854"/>
                          </a:solidFill>
                          <a:latin typeface="Avenir Medium"/>
                          <a:ea typeface="Avenir Medium"/>
                          <a:cs typeface="Avenir Medium"/>
                          <a:sym typeface="Avenir Medium"/>
                        </a:rPr>
                        <a:t>Model, MyClass</a:t>
                      </a:r>
                    </a:p>
                  </a:txBody>
                  <a:tcPr marL="50800" marR="50800" marT="50800" marB="50800" anchor="ctr" anchorCtr="0" horzOverflow="overflow">
                    <a:lnR w="12700">
                      <a:miter lim="400000"/>
                    </a:lnR>
                  </a:tcPr>
                </a:tc>
              </a:tr>
              <a:tr h="611009">
                <a:tc>
                  <a:txBody>
                    <a:bodyPr/>
                    <a:lstStyle/>
                    <a:p>
                      <a:pPr>
                        <a:spcBef>
                          <a:spcPts val="4000"/>
                        </a:spcBef>
                        <a:defRPr b="0" cap="none" spc="0" sz="1800">
                          <a:solidFill>
                            <a:srgbClr val="000000"/>
                          </a:solidFill>
                        </a:defRPr>
                      </a:pPr>
                      <a:r>
                        <a:rPr spc="59" sz="3000">
                          <a:solidFill>
                            <a:srgbClr val="5B5854"/>
                          </a:solidFill>
                          <a:latin typeface="Avenir Medium"/>
                          <a:ea typeface="Avenir Medium"/>
                          <a:cs typeface="Avenir Medium"/>
                          <a:sym typeface="Avenir Medium"/>
                        </a:rPr>
                        <a:t>Constant</a:t>
                      </a:r>
                    </a:p>
                  </a:txBody>
                  <a:tcPr marL="50800" marR="50800" marT="50800" marB="50800" anchor="ctr" anchorCtr="0" horzOverflow="overflow"/>
                </a:tc>
                <a:tc>
                  <a:txBody>
                    <a:bodyPr/>
                    <a:lstStyle/>
                    <a:p>
                      <a:pPr>
                        <a:spcBef>
                          <a:spcPts val="4000"/>
                        </a:spcBef>
                        <a:defRPr cap="none" spc="0" sz="1800">
                          <a:solidFill>
                            <a:srgbClr val="000000"/>
                          </a:solidFill>
                        </a:defRPr>
                      </a:pPr>
                      <a:r>
                        <a:rPr spc="59" sz="3000">
                          <a:solidFill>
                            <a:srgbClr val="5B5854"/>
                          </a:solidFill>
                          <a:latin typeface="Avenir Medium"/>
                          <a:ea typeface="Avenir Medium"/>
                          <a:cs typeface="Avenir Medium"/>
                          <a:sym typeface="Avenir Medium"/>
                        </a:rPr>
                        <a:t>Uppercase single letter, word or words. Separate words with underscores</a:t>
                      </a:r>
                    </a:p>
                  </a:txBody>
                  <a:tcPr marL="50800" marR="50800" marT="50800" marB="50800" anchor="ctr" anchorCtr="0" horzOverflow="overflow"/>
                </a:tc>
                <a:tc>
                  <a:txBody>
                    <a:bodyPr/>
                    <a:lstStyle/>
                    <a:p>
                      <a:pPr>
                        <a:spcBef>
                          <a:spcPts val="4000"/>
                        </a:spcBef>
                        <a:defRPr cap="none" spc="0" sz="1800">
                          <a:solidFill>
                            <a:srgbClr val="000000"/>
                          </a:solidFill>
                        </a:defRPr>
                      </a:pPr>
                      <a:r>
                        <a:rPr spc="59" sz="3000">
                          <a:solidFill>
                            <a:srgbClr val="5B5854"/>
                          </a:solidFill>
                          <a:latin typeface="Avenir Medium"/>
                          <a:ea typeface="Avenir Medium"/>
                          <a:cs typeface="Avenir Medium"/>
                          <a:sym typeface="Avenir Medium"/>
                        </a:rPr>
                        <a:t>CONSTANT, LONG_CONSTANT</a:t>
                      </a:r>
                    </a:p>
                  </a:txBody>
                  <a:tcPr marL="50800" marR="50800" marT="50800" marB="50800" anchor="ctr" anchorCtr="0" horzOverflow="overflow">
                    <a:lnR w="12700">
                      <a:miter lim="400000"/>
                    </a:lnR>
                  </a:tcPr>
                </a:tc>
              </a:tr>
              <a:tr h="611009">
                <a:tc>
                  <a:txBody>
                    <a:bodyPr/>
                    <a:lstStyle/>
                    <a:p>
                      <a:pPr>
                        <a:spcBef>
                          <a:spcPts val="4000"/>
                        </a:spcBef>
                        <a:defRPr b="0" cap="none" spc="0" sz="1800">
                          <a:solidFill>
                            <a:srgbClr val="000000"/>
                          </a:solidFill>
                        </a:defRPr>
                      </a:pPr>
                      <a:r>
                        <a:rPr spc="59" sz="3000">
                          <a:solidFill>
                            <a:srgbClr val="5B5854"/>
                          </a:solidFill>
                          <a:latin typeface="Avenir Medium"/>
                          <a:ea typeface="Avenir Medium"/>
                          <a:cs typeface="Avenir Medium"/>
                          <a:sym typeface="Avenir Medium"/>
                        </a:rPr>
                        <a:t>Package</a:t>
                      </a:r>
                    </a:p>
                  </a:txBody>
                  <a:tcPr marL="50800" marR="50800" marT="50800" marB="50800" anchor="ctr" anchorCtr="0" horzOverflow="overflow">
                    <a:lnB w="12700">
                      <a:miter lim="400000"/>
                    </a:lnB>
                  </a:tcPr>
                </a:tc>
                <a:tc>
                  <a:txBody>
                    <a:bodyPr/>
                    <a:lstStyle/>
                    <a:p>
                      <a:pPr>
                        <a:spcBef>
                          <a:spcPts val="4000"/>
                        </a:spcBef>
                        <a:defRPr cap="none" spc="0" sz="1800">
                          <a:solidFill>
                            <a:srgbClr val="000000"/>
                          </a:solidFill>
                        </a:defRPr>
                      </a:pPr>
                      <a:r>
                        <a:rPr spc="59" sz="3000">
                          <a:solidFill>
                            <a:srgbClr val="5B5854"/>
                          </a:solidFill>
                          <a:latin typeface="Avenir Medium"/>
                          <a:ea typeface="Avenir Medium"/>
                          <a:cs typeface="Avenir Medium"/>
                          <a:sym typeface="Avenir Medium"/>
                        </a:rPr>
                        <a:t>Lowercase word or words. Words are not separated</a:t>
                      </a:r>
                    </a:p>
                  </a:txBody>
                  <a:tcPr marL="50800" marR="50800" marT="50800" marB="50800" anchor="ctr" anchorCtr="0" horzOverflow="overflow">
                    <a:lnB w="12700">
                      <a:miter lim="400000"/>
                    </a:lnB>
                  </a:tcPr>
                </a:tc>
                <a:tc>
                  <a:txBody>
                    <a:bodyPr/>
                    <a:lstStyle/>
                    <a:p>
                      <a:pPr>
                        <a:spcBef>
                          <a:spcPts val="4000"/>
                        </a:spcBef>
                        <a:defRPr cap="none" spc="0" sz="1800">
                          <a:solidFill>
                            <a:srgbClr val="000000"/>
                          </a:solidFill>
                        </a:defRPr>
                      </a:pPr>
                      <a:r>
                        <a:rPr spc="59" sz="3000">
                          <a:solidFill>
                            <a:srgbClr val="5B5854"/>
                          </a:solidFill>
                          <a:latin typeface="Avenir Medium"/>
                          <a:ea typeface="Avenir Medium"/>
                          <a:cs typeface="Avenir Medium"/>
                          <a:sym typeface="Avenir Medium"/>
                        </a:rPr>
                        <a:t>package, mypackage</a:t>
                      </a:r>
                    </a:p>
                  </a:txBody>
                  <a:tcPr marL="50800" marR="50800" marT="50800" marB="50800" anchor="ctr" anchorCtr="0" horzOverflow="overflow">
                    <a:lnR w="12700">
                      <a:miter lim="400000"/>
                    </a:lnR>
                    <a:lnB w="12700">
                      <a:miter lim="400000"/>
                    </a:lnB>
                  </a:tcPr>
                </a:tc>
              </a:tr>
            </a:tbl>
          </a:graphicData>
        </a:graphic>
      </p:graphicFrame>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Pep-8: Examples - naming conventions"/>
          <p:cNvSpPr txBox="1"/>
          <p:nvPr>
            <p:ph type="title"/>
          </p:nvPr>
        </p:nvSpPr>
        <p:spPr>
          <a:prstGeom prst="rect">
            <a:avLst/>
          </a:prstGeom>
        </p:spPr>
        <p:txBody>
          <a:bodyPr/>
          <a:lstStyle>
            <a:lvl1pPr defTabSz="634745">
              <a:defRPr spc="113" sz="5684"/>
            </a:lvl1pPr>
          </a:lstStyle>
          <a:p>
            <a:pPr/>
            <a:r>
              <a:t>Pep-8: Examples - naming conventions</a:t>
            </a:r>
          </a:p>
        </p:txBody>
      </p:sp>
      <p:pic>
        <p:nvPicPr>
          <p:cNvPr id="183" name="Screenshot 2024-01-12 at 16.22.49.png" descr="Screenshot 2024-01-12 at 16.22.49.png"/>
          <p:cNvPicPr>
            <a:picLocks noChangeAspect="1"/>
          </p:cNvPicPr>
          <p:nvPr/>
        </p:nvPicPr>
        <p:blipFill>
          <a:blip r:embed="rId2">
            <a:extLst/>
          </a:blip>
          <a:stretch>
            <a:fillRect/>
          </a:stretch>
        </p:blipFill>
        <p:spPr>
          <a:xfrm>
            <a:off x="3091660" y="3758849"/>
            <a:ext cx="6554954" cy="2886137"/>
          </a:xfrm>
          <a:prstGeom prst="rect">
            <a:avLst/>
          </a:prstGeom>
          <a:ln w="12700">
            <a:miter lim="400000"/>
          </a:ln>
          <a:effectLst>
            <a:outerShdw sx="100000" sy="100000" kx="0" ky="0" algn="b" rotWithShape="0" blurRad="127000" dist="76200" dir="2700000">
              <a:srgbClr val="000000">
                <a:alpha val="75000"/>
              </a:srgbClr>
            </a:outerShdw>
          </a:effectLst>
        </p:spPr>
      </p:pic>
      <p:pic>
        <p:nvPicPr>
          <p:cNvPr id="184" name="Screenshot 2024-01-12 at 16.23.03.png" descr="Screenshot 2024-01-12 at 16.23.03.png"/>
          <p:cNvPicPr>
            <a:picLocks noChangeAspect="1"/>
          </p:cNvPicPr>
          <p:nvPr/>
        </p:nvPicPr>
        <p:blipFill>
          <a:blip r:embed="rId3">
            <a:extLst/>
          </a:blip>
          <a:stretch>
            <a:fillRect/>
          </a:stretch>
        </p:blipFill>
        <p:spPr>
          <a:xfrm>
            <a:off x="13156919" y="3734616"/>
            <a:ext cx="8512768" cy="2934602"/>
          </a:xfrm>
          <a:prstGeom prst="rect">
            <a:avLst/>
          </a:prstGeom>
          <a:ln w="12700">
            <a:miter lim="400000"/>
          </a:ln>
          <a:effectLst>
            <a:outerShdw sx="100000" sy="100000" kx="0" ky="0" algn="b" rotWithShape="0" blurRad="127000" dist="76200" dir="2700000">
              <a:srgbClr val="000000">
                <a:alpha val="75000"/>
              </a:srgbClr>
            </a:outerShdw>
          </a:effectLst>
        </p:spPr>
      </p:pic>
      <p:pic>
        <p:nvPicPr>
          <p:cNvPr id="185" name="Screenshot 2024-01-12 at 16.23.53.png" descr="Screenshot 2024-01-12 at 16.23.53.png"/>
          <p:cNvPicPr>
            <a:picLocks noChangeAspect="1"/>
          </p:cNvPicPr>
          <p:nvPr/>
        </p:nvPicPr>
        <p:blipFill>
          <a:blip r:embed="rId4">
            <a:extLst/>
          </a:blip>
          <a:stretch>
            <a:fillRect/>
          </a:stretch>
        </p:blipFill>
        <p:spPr>
          <a:xfrm>
            <a:off x="3664248" y="9288681"/>
            <a:ext cx="4960658" cy="2039662"/>
          </a:xfrm>
          <a:prstGeom prst="rect">
            <a:avLst/>
          </a:prstGeom>
          <a:ln w="12700">
            <a:miter lim="400000"/>
          </a:ln>
          <a:effectLst>
            <a:outerShdw sx="100000" sy="100000" kx="0" ky="0" algn="b" rotWithShape="0" blurRad="127000" dist="76200" dir="2700000">
              <a:srgbClr val="000000">
                <a:alpha val="75000"/>
              </a:srgbClr>
            </a:outerShdw>
          </a:effectLst>
        </p:spPr>
      </p:pic>
      <p:pic>
        <p:nvPicPr>
          <p:cNvPr id="186" name="Screenshot 2024-01-12 at 16.24.02.png" descr="Screenshot 2024-01-12 at 16.24.02.png"/>
          <p:cNvPicPr>
            <a:picLocks noChangeAspect="1"/>
          </p:cNvPicPr>
          <p:nvPr/>
        </p:nvPicPr>
        <p:blipFill>
          <a:blip r:embed="rId5">
            <a:extLst/>
          </a:blip>
          <a:stretch>
            <a:fillRect/>
          </a:stretch>
        </p:blipFill>
        <p:spPr>
          <a:xfrm>
            <a:off x="14098157" y="9308528"/>
            <a:ext cx="5945110" cy="1999969"/>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Pep-8: Examples - blanks lines for functions/classes"/>
          <p:cNvSpPr txBox="1"/>
          <p:nvPr>
            <p:ph type="title"/>
          </p:nvPr>
        </p:nvSpPr>
        <p:spPr>
          <a:prstGeom prst="rect">
            <a:avLst/>
          </a:prstGeom>
        </p:spPr>
        <p:txBody>
          <a:bodyPr/>
          <a:lstStyle>
            <a:lvl1pPr defTabSz="628269">
              <a:defRPr spc="112" sz="5626"/>
            </a:lvl1pPr>
          </a:lstStyle>
          <a:p>
            <a:pPr/>
            <a:r>
              <a:t>Pep-8: Examples - blanks lines for functions/classes</a:t>
            </a:r>
          </a:p>
        </p:txBody>
      </p:sp>
      <p:pic>
        <p:nvPicPr>
          <p:cNvPr id="189" name="Screenshot 2024-01-12 at 16.25.12.png" descr="Screenshot 2024-01-12 at 16.25.12.png"/>
          <p:cNvPicPr>
            <a:picLocks noChangeAspect="1"/>
          </p:cNvPicPr>
          <p:nvPr/>
        </p:nvPicPr>
        <p:blipFill>
          <a:blip r:embed="rId2">
            <a:extLst/>
          </a:blip>
          <a:stretch>
            <a:fillRect/>
          </a:stretch>
        </p:blipFill>
        <p:spPr>
          <a:xfrm>
            <a:off x="2880777" y="4294476"/>
            <a:ext cx="6477589" cy="5127048"/>
          </a:xfrm>
          <a:prstGeom prst="rect">
            <a:avLst/>
          </a:prstGeom>
          <a:ln w="12700">
            <a:miter lim="400000"/>
          </a:ln>
          <a:effectLst>
            <a:outerShdw sx="100000" sy="100000" kx="0" ky="0" algn="b" rotWithShape="0" blurRad="127000" dist="76200" dir="2700000">
              <a:srgbClr val="000000">
                <a:alpha val="75000"/>
              </a:srgbClr>
            </a:outerShdw>
          </a:effectLst>
        </p:spPr>
      </p:pic>
      <p:pic>
        <p:nvPicPr>
          <p:cNvPr id="190" name="Screenshot 2024-01-12 at 16.25.23.png" descr="Screenshot 2024-01-12 at 16.25.23.png"/>
          <p:cNvPicPr>
            <a:picLocks noChangeAspect="1"/>
          </p:cNvPicPr>
          <p:nvPr/>
        </p:nvPicPr>
        <p:blipFill>
          <a:blip r:embed="rId3">
            <a:extLst/>
          </a:blip>
          <a:stretch>
            <a:fillRect/>
          </a:stretch>
        </p:blipFill>
        <p:spPr>
          <a:xfrm>
            <a:off x="14527133" y="5166146"/>
            <a:ext cx="7227598" cy="3383708"/>
          </a:xfrm>
          <a:prstGeom prst="rect">
            <a:avLst/>
          </a:prstGeom>
          <a:ln w="12700">
            <a:miter lim="400000"/>
          </a:ln>
          <a:effectLst>
            <a:outerShdw sx="100000" sy="100000" kx="0" ky="0" algn="b" rotWithShape="0" blurRad="127000" dist="76200" dir="2700000">
              <a:srgbClr val="000000">
                <a:alpha val="75000"/>
              </a:srgbClr>
            </a:outerShdw>
          </a:effectLst>
        </p:spPr>
      </p:pic>
    </p:spTree>
  </p:cSld>
  <p:clrMapOvr>
    <a:masterClrMapping/>
  </p:clrMapOvr>
  <p:transition xmlns:p14="http://schemas.microsoft.com/office/powerpoint/2010/main" spd="med" advClick="1"/>
</p:sld>
</file>

<file path=ppt/theme/_rels/theme1.xml.rels><?xml version="1.0" encoding="UTF-8"?>
<Relationships xmlns="http://schemas.openxmlformats.org/package/2006/relationships"><Relationship Id="rId1" Type="http://schemas.openxmlformats.org/officeDocument/2006/relationships/image" Target="../media/image1.png"/></Relationships>

</file>

<file path=ppt/theme/_rels/theme2.xml.rels><?xml version="1.0" encoding="UTF-8"?>
<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New_Template8">
  <a:themeElements>
    <a:clrScheme name="New_Template8">
      <a:dk1>
        <a:srgbClr val="5B5854"/>
      </a:dk1>
      <a:lt1>
        <a:srgbClr val="072B5B"/>
      </a:lt1>
      <a:dk2>
        <a:srgbClr val="5B5854"/>
      </a:dk2>
      <a:lt2>
        <a:srgbClr val="C9C3BA"/>
      </a:lt2>
      <a:accent1>
        <a:srgbClr val="708CA5"/>
      </a:accent1>
      <a:accent2>
        <a:srgbClr val="80A7A7"/>
      </a:accent2>
      <a:accent3>
        <a:srgbClr val="98A66D"/>
      </a:accent3>
      <a:accent4>
        <a:srgbClr val="CF9E5B"/>
      </a:accent4>
      <a:accent5>
        <a:srgbClr val="C87C6D"/>
      </a:accent5>
      <a:accent6>
        <a:srgbClr val="837B9A"/>
      </a:accent6>
      <a:hlink>
        <a:srgbClr val="0000FF"/>
      </a:hlink>
      <a:folHlink>
        <a:srgbClr val="FF00FF"/>
      </a:folHlink>
    </a:clrScheme>
    <a:fontScheme name="New_Template8">
      <a:majorFont>
        <a:latin typeface="Futura"/>
        <a:ea typeface="Futura"/>
        <a:cs typeface="Futura"/>
      </a:majorFont>
      <a:minorFont>
        <a:latin typeface="Futura"/>
        <a:ea typeface="Futura"/>
        <a:cs typeface="Futura"/>
      </a:minorFont>
    </a:fontScheme>
    <a:fmtScheme name="New_Template8">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647700" rtl="0" fontAlgn="auto" latinLnBrk="0" hangingPunct="0">
          <a:lnSpc>
            <a:spcPct val="100000"/>
          </a:lnSpc>
          <a:spcBef>
            <a:spcPts val="0"/>
          </a:spcBef>
          <a:spcAft>
            <a:spcPts val="0"/>
          </a:spcAft>
          <a:buClrTx/>
          <a:buSzTx/>
          <a:buFontTx/>
          <a:buNone/>
          <a:tabLst/>
          <a:defRPr b="0" baseline="0" cap="all" i="0" spc="48" strike="noStrike" sz="2400" u="none" kumimoji="0" normalizeH="0">
            <a:ln>
              <a:noFill/>
            </a:ln>
            <a:solidFill>
              <a:srgbClr val="FFFFFF"/>
            </a:solidFill>
            <a:effectLst/>
            <a:uFillTx/>
            <a:latin typeface="+mn-lt"/>
            <a:ea typeface="+mn-ea"/>
            <a:cs typeface="+mn-cs"/>
            <a:sym typeface="Futur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5">
              <a:alpha val="75000"/>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upright="0">
        <a:spAutoFit/>
      </a:bodyPr>
      <a:lstStyle>
        <a:def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8">
  <a:themeElements>
    <a:clrScheme name="New_Template8">
      <a:dk1>
        <a:srgbClr val="000000"/>
      </a:dk1>
      <a:lt1>
        <a:srgbClr val="FFFFFF"/>
      </a:lt1>
      <a:dk2>
        <a:srgbClr val="5B5854"/>
      </a:dk2>
      <a:lt2>
        <a:srgbClr val="C9C3BA"/>
      </a:lt2>
      <a:accent1>
        <a:srgbClr val="708CA5"/>
      </a:accent1>
      <a:accent2>
        <a:srgbClr val="80A7A7"/>
      </a:accent2>
      <a:accent3>
        <a:srgbClr val="98A66D"/>
      </a:accent3>
      <a:accent4>
        <a:srgbClr val="CF9E5B"/>
      </a:accent4>
      <a:accent5>
        <a:srgbClr val="C87C6D"/>
      </a:accent5>
      <a:accent6>
        <a:srgbClr val="837B9A"/>
      </a:accent6>
      <a:hlink>
        <a:srgbClr val="0000FF"/>
      </a:hlink>
      <a:folHlink>
        <a:srgbClr val="FF00FF"/>
      </a:folHlink>
    </a:clrScheme>
    <a:fontScheme name="New_Template8">
      <a:majorFont>
        <a:latin typeface="Futura"/>
        <a:ea typeface="Futura"/>
        <a:cs typeface="Futura"/>
      </a:majorFont>
      <a:minorFont>
        <a:latin typeface="Futura"/>
        <a:ea typeface="Futura"/>
        <a:cs typeface="Futura"/>
      </a:minorFont>
    </a:fontScheme>
    <a:fmtScheme name="New_Template8">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647700" rtl="0" fontAlgn="auto" latinLnBrk="0" hangingPunct="0">
          <a:lnSpc>
            <a:spcPct val="100000"/>
          </a:lnSpc>
          <a:spcBef>
            <a:spcPts val="0"/>
          </a:spcBef>
          <a:spcAft>
            <a:spcPts val="0"/>
          </a:spcAft>
          <a:buClrTx/>
          <a:buSzTx/>
          <a:buFontTx/>
          <a:buNone/>
          <a:tabLst/>
          <a:defRPr b="0" baseline="0" cap="all" i="0" spc="48" strike="noStrike" sz="2400" u="none" kumimoji="0" normalizeH="0">
            <a:ln>
              <a:noFill/>
            </a:ln>
            <a:solidFill>
              <a:srgbClr val="FFFFFF"/>
            </a:solidFill>
            <a:effectLst/>
            <a:uFillTx/>
            <a:latin typeface="+mn-lt"/>
            <a:ea typeface="+mn-ea"/>
            <a:cs typeface="+mn-cs"/>
            <a:sym typeface="Futur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5">
              <a:alpha val="75000"/>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upright="0">
        <a:spAutoFit/>
      </a:bodyPr>
      <a:lstStyle>
        <a:def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